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667" r:id="rId2"/>
    <p:sldMasterId id="2147483684" r:id="rId3"/>
    <p:sldMasterId id="2147483698" r:id="rId4"/>
  </p:sldMasterIdLst>
  <p:notesMasterIdLst>
    <p:notesMasterId r:id="rId18"/>
  </p:notesMasterIdLst>
  <p:sldIdLst>
    <p:sldId id="351" r:id="rId5"/>
    <p:sldId id="366" r:id="rId6"/>
    <p:sldId id="371" r:id="rId7"/>
    <p:sldId id="370" r:id="rId8"/>
    <p:sldId id="368" r:id="rId9"/>
    <p:sldId id="367" r:id="rId10"/>
    <p:sldId id="360" r:id="rId11"/>
    <p:sldId id="361" r:id="rId12"/>
    <p:sldId id="362" r:id="rId13"/>
    <p:sldId id="363" r:id="rId14"/>
    <p:sldId id="369" r:id="rId15"/>
    <p:sldId id="364" r:id="rId16"/>
    <p:sldId id="3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9A"/>
    <a:srgbClr val="00487E"/>
    <a:srgbClr val="00B6F6"/>
    <a:srgbClr val="341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14" autoAdjust="0"/>
    <p:restoredTop sz="68915" autoAdjust="0"/>
  </p:normalViewPr>
  <p:slideViewPr>
    <p:cSldViewPr snapToGrid="0">
      <p:cViewPr varScale="1">
        <p:scale>
          <a:sx n="56" d="100"/>
          <a:sy n="56" d="100"/>
        </p:scale>
        <p:origin x="1099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94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ECA81-4CFC-4299-8B21-FDDD657A8140}" type="datetimeFigureOut">
              <a:rPr lang="en-US" smtClean="0"/>
              <a:t>12/28/2017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FCF81-FD0E-4818-BAAE-03EE6C97A5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98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reet.com/quote/V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thestreet.com/story/13023388/1/the-looming-credit-card-liability-shift-who-wins-whos-at-risk.html" TargetMode="External"/><Relationship Id="rId4" Type="http://schemas.openxmlformats.org/officeDocument/2006/relationships/hyperlink" Target="https://www.thestreet.com/quote/MA.html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treet.com/quote/V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thestreet.com/story/13023388/1/the-looming-credit-card-liability-shift-who-wins-whos-at-risk.html" TargetMode="External"/><Relationship Id="rId4" Type="http://schemas.openxmlformats.org/officeDocument/2006/relationships/hyperlink" Target="https://www.thestreet.com/quote/MA.htm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Pentaho is a data integration and analytics platform and is part of Hitachi </a:t>
            </a:r>
            <a:r>
              <a:rPr lang="en-US" dirty="0" err="1"/>
              <a:t>Vantara</a:t>
            </a:r>
            <a:r>
              <a:rPr lang="en-US" dirty="0"/>
              <a:t>.  For those who don’t know, Hitachi </a:t>
            </a:r>
            <a:r>
              <a:rPr lang="en-US" dirty="0" err="1"/>
              <a:t>Vantara</a:t>
            </a:r>
            <a:r>
              <a:rPr lang="en-US" dirty="0"/>
              <a:t> is a new company created within the Hitachi family by combining Pentaho, HDS and HIG to help customers with digital transformation.  We were announced in September.  </a:t>
            </a:r>
          </a:p>
          <a:p>
            <a:r>
              <a:rPr lang="en-US" dirty="0"/>
              <a:t>Tonight I want to talk to you about the converging worlds of BD and IoT.  And the importance of adding big data context to sensor data.  </a:t>
            </a:r>
          </a:p>
        </p:txBody>
      </p:sp>
    </p:spTree>
    <p:extLst>
      <p:ext uri="{BB962C8B-B14F-4D97-AF65-F5344CB8AC3E}">
        <p14:creationId xmlns:p14="http://schemas.microsoft.com/office/powerpoint/2010/main" val="854450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the example of an online retailer who uses machine learning.</a:t>
            </a:r>
          </a:p>
          <a:p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 card companies including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MasterCard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cover fraud losses of bricks-and-mortar stores, but online retailers 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are on their own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means retailers with significant online presences such as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Nordstrom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Macy's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to reimburse customers whose credit card numbers were used fraudulently to buy merchandise on the Internet. Online-only retailers including Amazon.com are on the hook for everything purchased fraudulently. 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this anonymous retailer is struggling with increasing amounts of fraudulent credit card transactions resulting in high chargeback and reputation damage. 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They’ve decided to deploy the power of predictive analytics using machine learning to fix the problem and have hired a team of data scientists.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wasn</a:t>
            </a:r>
            <a:r>
              <a:rPr lang="fr-FR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easy to build a data science team with the skill set in high demand, and they realized that the data scientists were spending a lot of time getting the data in the right form that they could use for machine learning. 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wanted the data scientists to focus on applying their expertise in creating more accurate fraud detection techniques rather than spending their time coding to prepare data and feature engineer.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chose Pentaho to help with all the 4 stages. 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enables visual drag-drop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preparation and feature engineering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freeing the data scientists to concentrate on perfecting the fraud model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supports R, Python, Spark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MLLib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WEKA allowing the data scientists to work in the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tool of their choice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can quickly deploy predictive models into existing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data pipelines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enabling data scientists and data engineers to collaborate closely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supports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updates and versioning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any rework</a:t>
            </a:r>
          </a:p>
          <a:p>
            <a:pPr lvl="1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/>
              <a:t>******* Demo Next*******</a:t>
            </a:r>
          </a:p>
          <a:p>
            <a:pPr lvl="1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56750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look at the example of an online retailer who uses machine learning.</a:t>
            </a:r>
          </a:p>
          <a:p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Credit card companies including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MasterCard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cover fraud losses of bricks-and-mortar stores, but online retailers </a:t>
            </a:r>
            <a:r>
              <a:rPr lang="en-US" sz="10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are on their own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That means retailers with significant online presences such as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Nordstrom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 </a:t>
            </a:r>
            <a:r>
              <a:rPr lang="en-US" sz="10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Macy's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to reimburse customers whose credit card numbers were used fraudulently to buy merchandise on the Internet. Online-only retailers including Amazon.com are on the hook for everything purchased fraudulently. 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Currently, this anonymous retailer is struggling with increasing amounts of fraudulent credit card transactions resulting in high chargeback and reputation damage. 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They’ve decided to deploy the power of predictive analytics using machine learning to fix the problem and have hired a team of data scientists.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10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wasn</a:t>
            </a:r>
            <a:r>
              <a:rPr lang="fr-FR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easy to build a data science team with the skill set in high demand, and they realized that the data scientists were spending a lot of time getting the data in the right form that they could use for machine learning. 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wanted the data scientists to focus on applying their expertise in creating more accurate fraud detection techniques rather than spending their time coding to prepare data and feature engineer.</a:t>
            </a: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chose Pentaho to help with all the 4 stages. 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enables visual drag-drop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preparation and feature engineering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freeing the data scientists to concentrate on perfecting the fraud model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supports R, Python, Spark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MLLib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WEKA allowing the data scientists to work in the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tool of their choice</a:t>
            </a: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can quickly deploy predictive models into existing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data pipelines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enabling data scientists and data engineers to collaborate closely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Pentaho supports 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updates and versioning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any rework</a:t>
            </a:r>
          </a:p>
          <a:p>
            <a:pPr lvl="1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/>
              <a:t>******* Demo Next*******</a:t>
            </a:r>
          </a:p>
          <a:p>
            <a:pPr lvl="1"/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1128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3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3FCF81-FD0E-4818-BAAE-03EE6C97A5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21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4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4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information is combined into an easy to use dashboard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your management with the complete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level of interaction can be tailored to the user types / groups and delivered on all popular mobile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be analyzed with sophisticated visualizations such as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grids, Scatter graphs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geographic maps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graphs, and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Logitech: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box reports / dashboards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alerts to uncover potential issues before they arise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Simplified their complex data integration processes, making them easier to maintain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Line quote: “Pentaho has improved our ability to manage the business effectively”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FCF81-FD0E-4818-BAAE-03EE6C97A5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98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information is combined into an easy to use dashboard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your management with the complete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level of interaction can be tailored to the user types / groups and delivered on all popular mobile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be analyzed with sophisticated visualizations such as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grids, Scatter graphs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geographic maps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graphs, and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Logitech: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box reports / dashboards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alerts to uncover potential issues before they arise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Simplified their complex data integration processes, making them easier to maintain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Line quote: “Pentaho has improved our ability to manage the business effectively”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FCF81-FD0E-4818-BAAE-03EE6C97A52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7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information is combined into an easy to use dashboard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your management with the complete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level of interaction can be tailored to the user types / groups and delivered on all popular mobile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be analyzed with sophisticated visualizations such as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grids, Scatter graphs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geographic maps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graphs, and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Logitech: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box reports / dashboards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alerts to uncover potential issues before they arise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Simplified their complex data integration processes, making them easier to maintain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Line quote: “Pentaho has improved our ability to manage the business effectively”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FCF81-FD0E-4818-BAAE-03EE6C97A5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0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information is combined into an easy to use dashboard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your management with the complete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level of interaction can be tailored to the user types / groups and delivered on all popular mobile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be analyzed with sophisticated visualizations such as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 grids, Scatter graphs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geographic maps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graphs, and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Logitech: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of the box reports / dashboards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alerts to uncover potential issues before they arise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Simplified their complex data integration processes, making them easier to maintain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Line quote: “Pentaho has improved our ability to manage the business effectively”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FCF81-FD0E-4818-BAAE-03EE6C97A52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34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users can build their own dashboards without IT intervention and related lead times and development cycles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build dashboards containing detailed, summarized, or anything in between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field lengths and formatting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 the report and schedule it to be emailed on a specific time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template can be customized to get the exact look and feel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aseline="0" dirty="0" err="1"/>
              <a:t>SilverChair</a:t>
            </a:r>
            <a:r>
              <a:rPr lang="en-US" baseline="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Upon starting to use Pentaho immediately reduced data their monthly reports processing from as long as 3 weeks down to a simple nightly process, which sometimes takes as little as an hour to run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Any questions? Next we’ll talk about data integration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*************** Go to BA Demo ************************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FCF81-FD0E-4818-BAAE-03EE6C97A52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 , supplement, aggregate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directly to a report for real time reporting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out to a file, a process, or any data store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real time reporting on sentiment analysis from social media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 scalable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 on natively multiple platforms like Hadoop, Spark,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13D4220-8ACA-BF4D-B27C-6B2170FFD6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35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72CF-864F-44B8-9D4B-7D9EDF069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2C6A-0F4B-409A-8DFC-1752A175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0AC42-2C8E-417A-8BAA-84F75896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36A6A-E29B-4E58-8743-FDB1F96C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68F94-A579-4A54-A556-52FD4A3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E87C-AA40-457A-9DE4-1C339B8D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775A7-EE14-4B3D-BD66-31BD3BA90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3E0D5-1C01-4BCB-A363-EAFBD6A8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24B4-D45B-4203-B106-F5B963B0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0843-A53E-41FC-9BCF-C1F3DF1B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B0BFB-C231-46C3-B00C-780841E83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F40FD-0544-46EA-8C34-EE28E6EDB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0486D-4676-4E13-9188-64E3D108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01AD9-598B-477D-BC89-6A6828E2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337E-9AF6-4BB8-8A61-D7CF7042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74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134112"/>
            <a:ext cx="11301984" cy="999744"/>
          </a:xfrm>
        </p:spPr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8912" y="1292352"/>
            <a:ext cx="11301984" cy="469392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7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lide 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+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9980"/>
            <a:ext cx="11301984" cy="864235"/>
          </a:xfrm>
        </p:spPr>
        <p:txBody>
          <a:bodyPr anchor="b" anchorCtr="0"/>
          <a:lstStyle>
            <a:lvl1pPr>
              <a:lnSpc>
                <a:spcPct val="80000"/>
              </a:lnSpc>
              <a:defRPr baseline="0"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8912" y="1475232"/>
            <a:ext cx="11301984" cy="4511040"/>
          </a:xfrm>
        </p:spPr>
        <p:txBody>
          <a:bodyPr/>
          <a:lstStyle>
            <a:lvl1pPr>
              <a:buClr>
                <a:schemeClr val="accent5">
                  <a:lumMod val="60000"/>
                  <a:lumOff val="40000"/>
                </a:schemeClr>
              </a:buClr>
              <a:defRPr/>
            </a:lvl1pPr>
            <a:lvl2pPr>
              <a:buClr>
                <a:schemeClr val="accent5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5">
                  <a:lumMod val="60000"/>
                  <a:lumOff val="40000"/>
                </a:schemeClr>
              </a:buClr>
              <a:defRPr/>
            </a:lvl3pPr>
            <a:lvl4pPr>
              <a:buClr>
                <a:schemeClr val="accent5">
                  <a:lumMod val="60000"/>
                  <a:lumOff val="40000"/>
                </a:schemeClr>
              </a:buClr>
              <a:defRPr/>
            </a:lvl4pPr>
            <a:lvl5pPr>
              <a:buClr>
                <a:schemeClr val="accent5">
                  <a:lumMod val="60000"/>
                  <a:lumOff val="40000"/>
                </a:schemeClr>
              </a:buCl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8DD12CE4-ABFD-FE4C-935E-612D8D3F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906407"/>
            <a:ext cx="11301984" cy="36576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311142" indent="0">
              <a:buFontTx/>
              <a:buNone/>
              <a:defRPr/>
            </a:lvl2pPr>
            <a:lvl3pPr marL="613818" indent="0">
              <a:buFontTx/>
              <a:buNone/>
              <a:defRPr/>
            </a:lvl3pPr>
            <a:lvl4pPr marL="916493" indent="0">
              <a:buFontTx/>
              <a:buNone/>
              <a:defRPr/>
            </a:lvl4pPr>
            <a:lvl5pPr marL="1142971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74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+ Subtitle (no text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4384"/>
            <a:ext cx="11301984" cy="865632"/>
          </a:xfrm>
        </p:spPr>
        <p:txBody>
          <a:bodyPr anchor="b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912" y="902208"/>
            <a:ext cx="11301984" cy="36576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311142" indent="0">
              <a:buFontTx/>
              <a:buNone/>
              <a:defRPr/>
            </a:lvl2pPr>
            <a:lvl3pPr marL="613818" indent="0">
              <a:buFontTx/>
              <a:buNone/>
              <a:defRPr/>
            </a:lvl3pPr>
            <a:lvl4pPr marL="916493" indent="0">
              <a:buFontTx/>
              <a:buNone/>
              <a:defRPr/>
            </a:lvl4pPr>
            <a:lvl5pPr marL="1142971" indent="0">
              <a:buFontTx/>
              <a:buNone/>
              <a:defRPr/>
            </a:lvl5pPr>
          </a:lstStyle>
          <a:p>
            <a:pPr lvl="0"/>
            <a:r>
              <a:rPr lang="en-US"/>
              <a:t>Click to add slide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41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lide Title (no logo)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slide title</a:t>
            </a:r>
          </a:p>
        </p:txBody>
      </p:sp>
    </p:spTree>
    <p:extLst>
      <p:ext uri="{BB962C8B-B14F-4D97-AF65-F5344CB8AC3E}">
        <p14:creationId xmlns:p14="http://schemas.microsoft.com/office/powerpoint/2010/main" val="4287087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/>
          <a:lstStyle/>
          <a:p>
            <a:fld id="{8DD12CE4-ABFD-FE4C-935E-612D8D3FA7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8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0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gradFill flip="none" rotWithShape="1">
          <a:gsLst>
            <a:gs pos="77000">
              <a:srgbClr val="000123"/>
            </a:gs>
            <a:gs pos="43000">
              <a:srgbClr val="0F1C46"/>
            </a:gs>
            <a:gs pos="0">
              <a:srgbClr val="1A4578"/>
            </a:gs>
            <a:gs pos="100000">
              <a:srgbClr val="0001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 background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pentaho HGC logo white.ai"/>
          <p:cNvPicPr>
            <a:picLocks noChangeAspect="1"/>
          </p:cNvPicPr>
          <p:nvPr userDrawn="1"/>
        </p:nvPicPr>
        <p:blipFill>
          <a:blip r:embed="rId3"/>
          <a:srcRect l="6774" t="23661" r="16452" b="30172"/>
          <a:stretch>
            <a:fillRect/>
          </a:stretch>
        </p:blipFill>
        <p:spPr>
          <a:xfrm>
            <a:off x="9045941" y="393810"/>
            <a:ext cx="2658380" cy="78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91200" y="1731264"/>
            <a:ext cx="5913120" cy="237744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85000"/>
              </a:lnSpc>
              <a:defRPr lang="en-US" sz="4533" i="0" cap="none" baseline="0">
                <a:latin typeface="Calibri"/>
                <a:cs typeface="Calibri"/>
              </a:defRPr>
            </a:lvl1pPr>
          </a:lstStyle>
          <a:p>
            <a:pPr lvl="0"/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1200" y="4401310"/>
            <a:ext cx="5913120" cy="100158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latin typeface="Calibri" charset="0"/>
                <a:ea typeface="Calibri" charset="0"/>
                <a:cs typeface="Calibri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dirty="0"/>
              <a:t>Click to add presenter name(s)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5569144"/>
            <a:ext cx="5913120" cy="624477"/>
          </a:xfr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1600"/>
              </a:spcBef>
              <a:spcAft>
                <a:spcPts val="400"/>
              </a:spcAft>
              <a:buClr>
                <a:schemeClr val="accent2"/>
              </a:buClr>
              <a:buFont typeface="Arial"/>
              <a:buNone/>
              <a:defRPr lang="en-US" sz="24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lang="en-US" sz="2667" smtClean="0"/>
            </a:lvl2pPr>
            <a:lvl3pPr>
              <a:defRPr lang="en-US" sz="2667" smtClean="0"/>
            </a:lvl3pPr>
            <a:lvl4pPr>
              <a:defRPr lang="en-US" sz="2667" smtClean="0"/>
            </a:lvl4pPr>
            <a:lvl5pPr>
              <a:defRPr lang="en-US" sz="2667"/>
            </a:lvl5pPr>
          </a:lstStyle>
          <a:p>
            <a:pPr marL="0" lvl="0" indent="0">
              <a:buNone/>
            </a:pPr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04564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CEA1-DC7F-41C2-A75D-5476AFA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8E51-695A-4A4F-91AD-02CDAC830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FB79E-23EA-41F8-A2A1-E6366B01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07EC-1B1D-4E72-AE93-7852EEA4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620EF-0734-4B88-A46C-CB47AC7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4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568" y="2396480"/>
            <a:ext cx="11472672" cy="1670304"/>
          </a:xfrm>
          <a:effectLst/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lang="en-US" sz="4533" i="0" cap="none" baseline="0">
                <a:latin typeface="Calibri"/>
                <a:cs typeface="Calibri"/>
              </a:defRPr>
            </a:lvl1pPr>
          </a:lstStyle>
          <a:p>
            <a:pPr marL="0" lvl="0" algn="ctr">
              <a:lnSpc>
                <a:spcPct val="100000"/>
              </a:lnSpc>
            </a:pPr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58294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 (no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4C86-0FAB-A74B-999B-09FA9FC16FB0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57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203775" cy="685800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6979" y="4227305"/>
            <a:ext cx="10204936" cy="86177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57" name="Title 1"/>
          <p:cNvSpPr>
            <a:spLocks noGrp="1"/>
          </p:cNvSpPr>
          <p:nvPr>
            <p:ph type="ctrTitle" hasCustomPrompt="1"/>
          </p:nvPr>
        </p:nvSpPr>
        <p:spPr>
          <a:xfrm>
            <a:off x="1076979" y="3061600"/>
            <a:ext cx="10204936" cy="11746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6978" y="5425180"/>
            <a:ext cx="6962421" cy="379656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67" b="1" baseline="0">
                <a:solidFill>
                  <a:schemeClr val="bg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76978" y="5730969"/>
            <a:ext cx="6962421" cy="584775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1067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1067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-1" y="0"/>
            <a:ext cx="12203775" cy="1983619"/>
          </a:xfrm>
          <a:prstGeom prst="rect">
            <a:avLst/>
          </a:prstGeom>
          <a:gradFill flip="none" rotWithShape="1">
            <a:gsLst>
              <a:gs pos="11000">
                <a:srgbClr val="0E1628">
                  <a:lumMod val="0"/>
                  <a:alpha val="72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40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1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9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0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1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  <p:sp>
        <p:nvSpPr>
          <p:cNvPr id="67" name="TextBox 66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352213" y="6548163"/>
            <a:ext cx="723392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70" rtl="0" eaLnBrk="1" latinLnBrk="0" hangingPunct="1">
              <a:lnSpc>
                <a:spcPct val="100000"/>
              </a:lnSpc>
            </a:pPr>
            <a:r>
              <a:rPr lang="en-US" sz="1067" b="1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24595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-1"/>
            <a:ext cx="12203776" cy="6858001"/>
          </a:xfrm>
          <a:prstGeom prst="rect">
            <a:avLst/>
          </a:prstGeom>
        </p:spPr>
      </p:pic>
      <p:sp>
        <p:nvSpPr>
          <p:cNvPr id="133" name="Rectangle 132"/>
          <p:cNvSpPr/>
          <p:nvPr userDrawn="1"/>
        </p:nvSpPr>
        <p:spPr>
          <a:xfrm>
            <a:off x="-1" y="0"/>
            <a:ext cx="12203775" cy="1527859"/>
          </a:xfrm>
          <a:prstGeom prst="rect">
            <a:avLst/>
          </a:prstGeom>
          <a:gradFill flip="none" rotWithShape="1">
            <a:gsLst>
              <a:gs pos="0">
                <a:srgbClr val="0E1628">
                  <a:alpha val="40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2" name="Rectangle 151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6979" y="4227305"/>
            <a:ext cx="10204936" cy="86177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154" name="Title 1"/>
          <p:cNvSpPr>
            <a:spLocks noGrp="1"/>
          </p:cNvSpPr>
          <p:nvPr>
            <p:ph type="ctrTitle" hasCustomPrompt="1"/>
          </p:nvPr>
        </p:nvSpPr>
        <p:spPr>
          <a:xfrm>
            <a:off x="1076979" y="3061600"/>
            <a:ext cx="10204936" cy="11746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15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6978" y="5425180"/>
            <a:ext cx="6962421" cy="379656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67" b="1" baseline="0">
                <a:solidFill>
                  <a:schemeClr val="bg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5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76978" y="5730969"/>
            <a:ext cx="6962421" cy="584775"/>
          </a:xfrm>
          <a:ln>
            <a:noFill/>
          </a:ln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bg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58" name="TextBox 157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1067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1067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1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2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9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6" name="TextBox 35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0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76979" y="4227305"/>
            <a:ext cx="10204936" cy="86177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sp>
        <p:nvSpPr>
          <p:cNvPr id="62" name="Title 1"/>
          <p:cNvSpPr>
            <a:spLocks noGrp="1"/>
          </p:cNvSpPr>
          <p:nvPr>
            <p:ph type="ctrTitle" hasCustomPrompt="1"/>
          </p:nvPr>
        </p:nvSpPr>
        <p:spPr>
          <a:xfrm>
            <a:off x="1076979" y="3061600"/>
            <a:ext cx="10204936" cy="11746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2 Line Hitachi Title Slide Placeholder </a:t>
            </a:r>
            <a:br>
              <a:rPr lang="en-US" dirty="0"/>
            </a:br>
            <a:r>
              <a:rPr lang="en-US" dirty="0"/>
              <a:t>2 Line Hitachi Title Slide Placeholder</a:t>
            </a:r>
          </a:p>
        </p:txBody>
      </p:sp>
      <p:sp>
        <p:nvSpPr>
          <p:cNvPr id="6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076978" y="5425180"/>
            <a:ext cx="6962421" cy="379656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867" b="1" baseline="0">
                <a:solidFill>
                  <a:schemeClr val="tx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6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076978" y="5730969"/>
            <a:ext cx="6962421" cy="584775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400"/>
              </a:spcAft>
              <a:buNone/>
              <a:defRPr sz="1600">
                <a:solidFill>
                  <a:schemeClr val="tx1"/>
                </a:solidFill>
              </a:defRPr>
            </a:lvl1pPr>
            <a:lvl2pPr marL="374640" indent="0">
              <a:buNone/>
              <a:defRPr/>
            </a:lvl2pPr>
            <a:lvl3pPr marL="766214" indent="0">
              <a:buNone/>
              <a:defRPr/>
            </a:lvl3pPr>
            <a:lvl4pPr marL="1140855" indent="0">
              <a:buNone/>
              <a:defRPr/>
            </a:lvl4pPr>
            <a:lvl5pPr marL="1454114" indent="0">
              <a:buNone/>
              <a:defRPr/>
            </a:lvl5pPr>
          </a:lstStyle>
          <a:p>
            <a:pPr lvl="0"/>
            <a:r>
              <a:rPr lang="en-US" dirty="0"/>
              <a:t>Title/Department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39" name="Rectangle 38"/>
          <p:cNvSpPr/>
          <p:nvPr userDrawn="1"/>
        </p:nvSpPr>
        <p:spPr>
          <a:xfrm>
            <a:off x="0" y="0"/>
            <a:ext cx="12192000" cy="2873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42" name="グループ化 34"/>
          <p:cNvGrpSpPr/>
          <p:nvPr userDrawn="1"/>
        </p:nvGrpSpPr>
        <p:grpSpPr bwMode="gray">
          <a:xfrm>
            <a:off x="432650" y="2743236"/>
            <a:ext cx="11327551" cy="130009"/>
            <a:chOff x="324487" y="2057426"/>
            <a:chExt cx="8495663" cy="97507"/>
          </a:xfrm>
        </p:grpSpPr>
        <p:sp>
          <p:nvSpPr>
            <p:cNvPr id="43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 sz="2400"/>
            </a:p>
          </p:txBody>
        </p:sp>
        <p:grpSp>
          <p:nvGrpSpPr>
            <p:cNvPr id="44" name="グループ化 16"/>
            <p:cNvGrpSpPr/>
            <p:nvPr/>
          </p:nvGrpSpPr>
          <p:grpSpPr bwMode="gray">
            <a:xfrm>
              <a:off x="324487" y="2057439"/>
              <a:ext cx="1938811" cy="97494"/>
              <a:chOff x="312738" y="2747961"/>
              <a:chExt cx="1970086" cy="109543"/>
            </a:xfrm>
          </p:grpSpPr>
          <p:sp>
            <p:nvSpPr>
              <p:cNvPr id="45" name="正方形/長方形 37"/>
              <p:cNvSpPr/>
              <p:nvPr/>
            </p:nvSpPr>
            <p:spPr bwMode="gray">
              <a:xfrm>
                <a:off x="1298574" y="2747961"/>
                <a:ext cx="984250" cy="10953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24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正方形/長方形 38"/>
              <p:cNvSpPr/>
              <p:nvPr/>
            </p:nvSpPr>
            <p:spPr bwMode="gray">
              <a:xfrm>
                <a:off x="312738" y="2747967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24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 userDrawn="1"/>
        </p:nvGrpSpPr>
        <p:grpSpPr>
          <a:xfrm>
            <a:off x="10246551" y="301097"/>
            <a:ext cx="1663872" cy="475553"/>
            <a:chOff x="2751138" y="3262313"/>
            <a:chExt cx="4665662" cy="1333500"/>
          </a:xfrm>
          <a:solidFill>
            <a:schemeClr val="tx1"/>
          </a:solidFill>
        </p:grpSpPr>
        <p:sp>
          <p:nvSpPr>
            <p:cNvPr id="47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3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4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5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6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5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6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0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2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3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294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solidFill>
          <a:srgbClr val="005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9962"/>
            <a:ext cx="12192000" cy="686796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56" name="Gradient Overlay"/>
          <p:cNvSpPr/>
          <p:nvPr/>
        </p:nvSpPr>
        <p:spPr>
          <a:xfrm>
            <a:off x="0" y="-9964"/>
            <a:ext cx="12192000" cy="68580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1" name="Smart Texture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9653" y="-98853"/>
            <a:ext cx="12531833" cy="7073557"/>
          </a:xfrm>
          <a:prstGeom prst="rect">
            <a:avLst/>
          </a:prstGeom>
          <a:gradFill flip="none" rotWithShape="1">
            <a:gsLst>
              <a:gs pos="80500">
                <a:srgbClr val="00487E"/>
              </a:gs>
              <a:gs pos="0">
                <a:schemeClr val="tx2"/>
              </a:gs>
              <a:gs pos="100000">
                <a:srgbClr val="00487E"/>
              </a:gs>
            </a:gsLst>
            <a:lin ang="5400000" scaled="0"/>
            <a:tileRect/>
          </a:gradFill>
        </p:spPr>
      </p:pic>
      <p:sp>
        <p:nvSpPr>
          <p:cNvPr id="41" name="TextBox 40"/>
          <p:cNvSpPr txBox="1"/>
          <p:nvPr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583817" y="3092233"/>
            <a:ext cx="10204936" cy="11311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56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9962"/>
            <a:ext cx="12192000" cy="68679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pic>
        <p:nvPicPr>
          <p:cNvPr id="5" name="Smart Texture"/>
          <p:cNvPicPr>
            <a:picLocks noChangeAspect="1"/>
          </p:cNvPicPr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2785" y="-98853"/>
            <a:ext cx="12531833" cy="7073557"/>
          </a:xfrm>
          <a:prstGeom prst="rect">
            <a:avLst/>
          </a:prstGeom>
        </p:spPr>
      </p:pic>
      <p:sp>
        <p:nvSpPr>
          <p:cNvPr id="56" name="Gradient Overlay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583817" y="3092233"/>
            <a:ext cx="10204936" cy="11311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chemeClr val="bg1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736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r BG"/>
          <p:cNvSpPr/>
          <p:nvPr/>
        </p:nvSpPr>
        <p:spPr>
          <a:xfrm>
            <a:off x="0" y="-9962"/>
            <a:ext cx="12192000" cy="68679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pic>
        <p:nvPicPr>
          <p:cNvPr id="5" name="Smart Texture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2785" y="-98853"/>
            <a:ext cx="12531833" cy="7073557"/>
          </a:xfrm>
          <a:prstGeom prst="rect">
            <a:avLst/>
          </a:prstGeom>
        </p:spPr>
      </p:pic>
      <p:sp>
        <p:nvSpPr>
          <p:cNvPr id="56" name="Gradient Overlay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3000">
                <a:srgbClr val="000000">
                  <a:alpha val="10000"/>
                </a:srgbClr>
              </a:gs>
              <a:gs pos="32000">
                <a:srgbClr val="000000">
                  <a:alpha val="10000"/>
                </a:srgbClr>
              </a:gs>
              <a:gs pos="0">
                <a:srgbClr val="000000">
                  <a:alpha val="55000"/>
                </a:srgbClr>
              </a:gs>
              <a:gs pos="100000">
                <a:srgbClr val="000000">
                  <a:alpha val="5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sp>
        <p:nvSpPr>
          <p:cNvPr id="157" name="Divider Slide"/>
          <p:cNvSpPr>
            <a:spLocks noGrp="1"/>
          </p:cNvSpPr>
          <p:nvPr>
            <p:ph type="ctrTitle" hasCustomPrompt="1"/>
          </p:nvPr>
        </p:nvSpPr>
        <p:spPr>
          <a:xfrm>
            <a:off x="1583817" y="3092233"/>
            <a:ext cx="10204936" cy="1131140"/>
          </a:xfrm>
          <a:prstGeom prst="rect">
            <a:avLst/>
          </a:prstGeom>
          <a:effectLst/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4" name="Slide Number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bg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bg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33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5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6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7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8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39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0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2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3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4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5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6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7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8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49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3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4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5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60" name="TextBox 59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751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352214" y="1290100"/>
            <a:ext cx="11445341" cy="23889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52213" y="6548163"/>
            <a:ext cx="723392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70" rtl="0" eaLnBrk="1" latinLnBrk="0" hangingPunct="1">
              <a:lnSpc>
                <a:spcPct val="100000"/>
              </a:lnSpc>
            </a:pPr>
            <a:r>
              <a:rPr lang="en-US" sz="1067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38651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352214" y="1290100"/>
            <a:ext cx="11445341" cy="23889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2C5400-C959-4952-A887-90AFFE8BE2C4}"/>
              </a:ext>
            </a:extLst>
          </p:cNvPr>
          <p:cNvSpPr/>
          <p:nvPr userDrawn="1"/>
        </p:nvSpPr>
        <p:spPr>
          <a:xfrm>
            <a:off x="352213" y="6556248"/>
            <a:ext cx="723392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70" rtl="0" eaLnBrk="1" latinLnBrk="0" hangingPunct="1">
              <a:lnSpc>
                <a:spcPct val="100000"/>
              </a:lnSpc>
            </a:pPr>
            <a:r>
              <a:rPr lang="en-US" sz="1067" b="1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104674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0204-2685-46A7-8B2B-A2D2482D9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907D4-45E6-48F4-8261-090AD9824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144A8-C002-420D-AAE5-708E529B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1431-1E09-4C35-9825-67AADC4E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58ED-D78B-467E-8FDE-534B6D9A4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6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EB74D-77D2-4581-A04D-54593A573604}"/>
              </a:ext>
            </a:extLst>
          </p:cNvPr>
          <p:cNvSpPr/>
          <p:nvPr userDrawn="1"/>
        </p:nvSpPr>
        <p:spPr>
          <a:xfrm>
            <a:off x="352213" y="6556248"/>
            <a:ext cx="723392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70" rtl="0" eaLnBrk="1" latinLnBrk="0" hangingPunct="1">
              <a:lnSpc>
                <a:spcPct val="100000"/>
              </a:lnSpc>
            </a:pPr>
            <a:r>
              <a:rPr lang="en-US" sz="1067" b="1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26129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97600" y="1290106"/>
            <a:ext cx="5198533" cy="50276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53"/>
          <p:cNvSpPr>
            <a:spLocks noGrp="1"/>
          </p:cNvSpPr>
          <p:nvPr>
            <p:ph idx="1" hasCustomPrompt="1"/>
          </p:nvPr>
        </p:nvSpPr>
        <p:spPr>
          <a:xfrm>
            <a:off x="352213" y="1290100"/>
            <a:ext cx="5506720" cy="23889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88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203775" cy="685800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1067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1067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-1" y="0"/>
            <a:ext cx="12203775" cy="1983619"/>
          </a:xfrm>
          <a:prstGeom prst="rect">
            <a:avLst/>
          </a:prstGeom>
          <a:gradFill flip="none" rotWithShape="1">
            <a:gsLst>
              <a:gs pos="11000">
                <a:srgbClr val="0E1628">
                  <a:lumMod val="0"/>
                  <a:alpha val="72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ctrTitle" hasCustomPrompt="1"/>
          </p:nvPr>
        </p:nvSpPr>
        <p:spPr>
          <a:xfrm>
            <a:off x="1076979" y="3061601"/>
            <a:ext cx="10204936" cy="574516"/>
          </a:xfrm>
          <a:prstGeom prst="rect">
            <a:avLst/>
          </a:prstGeom>
          <a:effectLst/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8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5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6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7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8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9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0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91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865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-1"/>
            <a:ext cx="12203776" cy="6858001"/>
          </a:xfrm>
          <a:prstGeom prst="rect">
            <a:avLst/>
          </a:prstGeom>
        </p:spPr>
      </p:pic>
      <p:sp>
        <p:nvSpPr>
          <p:cNvPr id="133" name="Rectangle 132"/>
          <p:cNvSpPr/>
          <p:nvPr userDrawn="1"/>
        </p:nvSpPr>
        <p:spPr>
          <a:xfrm>
            <a:off x="-1" y="0"/>
            <a:ext cx="12203775" cy="1527859"/>
          </a:xfrm>
          <a:prstGeom prst="rect">
            <a:avLst/>
          </a:prstGeom>
          <a:gradFill flip="none" rotWithShape="1">
            <a:gsLst>
              <a:gs pos="0">
                <a:srgbClr val="0E1628">
                  <a:alpha val="40000"/>
                </a:srgbClr>
              </a:gs>
              <a:gs pos="100000">
                <a:srgbClr val="0D143C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2" name="Rectangle 151"/>
          <p:cNvSpPr/>
          <p:nvPr userDrawn="1"/>
        </p:nvSpPr>
        <p:spPr>
          <a:xfrm>
            <a:off x="1" y="2759624"/>
            <a:ext cx="12203775" cy="409837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5000"/>
                </a:srgbClr>
              </a:gs>
              <a:gs pos="100000">
                <a:srgbClr val="000000">
                  <a:alpha val="2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4" name="Title 1"/>
          <p:cNvSpPr>
            <a:spLocks noGrp="1"/>
          </p:cNvSpPr>
          <p:nvPr>
            <p:ph type="ctrTitle" hasCustomPrompt="1"/>
          </p:nvPr>
        </p:nvSpPr>
        <p:spPr>
          <a:xfrm>
            <a:off x="1076979" y="3061601"/>
            <a:ext cx="10204936" cy="574516"/>
          </a:xfrm>
          <a:prstGeom prst="rect">
            <a:avLst/>
          </a:prstGeom>
          <a:effectLst/>
        </p:spPr>
        <p:txBody>
          <a:bodyPr anchor="t">
            <a:spAutoFit/>
          </a:bodyPr>
          <a:lstStyle>
            <a:lvl1pPr>
              <a:lnSpc>
                <a:spcPct val="100000"/>
              </a:lnSpc>
              <a:defRPr sz="3733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158" name="TextBox 157"/>
          <p:cNvSpPr txBox="1"/>
          <p:nvPr userDrawn="1"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1F478C-84AE-4601-9BE4-60468A3A6C06}" type="slidenum">
              <a:rPr lang="en-US" sz="1067" smtClean="0">
                <a:solidFill>
                  <a:prstClr val="white">
                    <a:alpha val="50000"/>
                  </a:prstClr>
                </a:solidFill>
                <a:latin typeface="Arial"/>
              </a:rPr>
              <a:pPr/>
              <a:t>‹#›</a:t>
            </a:fld>
            <a:endParaRPr lang="en-US" sz="1067" dirty="0">
              <a:solidFill>
                <a:prstClr val="white">
                  <a:alpha val="50000"/>
                </a:prstClr>
              </a:solidFill>
              <a:latin typeface="Arial"/>
            </a:endParaRPr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10246555" y="301096"/>
            <a:ext cx="1663868" cy="475553"/>
            <a:chOff x="2751138" y="3262313"/>
            <a:chExt cx="4665662" cy="1333500"/>
          </a:xfrm>
          <a:solidFill>
            <a:srgbClr val="FFFFFF"/>
          </a:solidFill>
        </p:grpSpPr>
        <p:sp>
          <p:nvSpPr>
            <p:cNvPr id="62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3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4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5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6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7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8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69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0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1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2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3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4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5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6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7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8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79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0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1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2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3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  <p:sp>
          <p:nvSpPr>
            <p:cNvPr id="84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414141"/>
                </a:solidFill>
                <a:latin typeface="Arial"/>
              </a:endParaRPr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20000"/>
                    <a:lumOff val="8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796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pic>
        <p:nvPicPr>
          <p:cNvPr id="3" name="図 2" descr="ea60_010_030_dmac [更新済み].wmf"/>
          <p:cNvPicPr preferRelativeResize="0"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 bwMode="gray">
          <a:xfrm>
            <a:off x="4301338" y="2889541"/>
            <a:ext cx="3589325" cy="10298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pic>
        <p:nvPicPr>
          <p:cNvPr id="6" name="図 2" descr="ea60_010_030_dmac [更新済み].wmf"/>
          <p:cNvPicPr preferRelativeResize="0"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 bwMode="gray">
          <a:xfrm>
            <a:off x="4301338" y="2889541"/>
            <a:ext cx="3589325" cy="10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4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396102" y="2169556"/>
            <a:ext cx="6177543" cy="1937521"/>
          </a:xfrm>
          <a:prstGeom prst="rect">
            <a:avLst/>
          </a:prstGeom>
          <a:effectLst/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400" b="1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Title placeholder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6102" y="4399778"/>
            <a:ext cx="6177543" cy="861775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Wingdings" charset="2"/>
              <a:buNone/>
              <a:tabLst/>
              <a:defRPr sz="2400" cap="none" baseline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  <a:p>
            <a:r>
              <a:rPr lang="en-US" dirty="0"/>
              <a:t>Subtitle placeholder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8380447" y="438634"/>
            <a:ext cx="3261149" cy="749649"/>
            <a:chOff x="6285335" y="328975"/>
            <a:chExt cx="2445862" cy="562237"/>
          </a:xfrm>
          <a:solidFill>
            <a:schemeClr val="bg1"/>
          </a:solidFill>
        </p:grpSpPr>
        <p:sp>
          <p:nvSpPr>
            <p:cNvPr id="46" name="Freeform 1"/>
            <p:cNvSpPr>
              <a:spLocks noChangeArrowheads="1"/>
            </p:cNvSpPr>
            <p:nvPr/>
          </p:nvSpPr>
          <p:spPr bwMode="auto">
            <a:xfrm>
              <a:off x="7117563" y="737153"/>
              <a:ext cx="68293" cy="74647"/>
            </a:xfrm>
            <a:custGeom>
              <a:avLst/>
              <a:gdLst>
                <a:gd name="T0" fmla="*/ 155 w 190"/>
                <a:gd name="T1" fmla="*/ 206 h 207"/>
                <a:gd name="T2" fmla="*/ 135 w 190"/>
                <a:gd name="T3" fmla="*/ 150 h 207"/>
                <a:gd name="T4" fmla="*/ 56 w 190"/>
                <a:gd name="T5" fmla="*/ 150 h 207"/>
                <a:gd name="T6" fmla="*/ 36 w 190"/>
                <a:gd name="T7" fmla="*/ 206 h 207"/>
                <a:gd name="T8" fmla="*/ 0 w 190"/>
                <a:gd name="T9" fmla="*/ 206 h 207"/>
                <a:gd name="T10" fmla="*/ 76 w 190"/>
                <a:gd name="T11" fmla="*/ 0 h 207"/>
                <a:gd name="T12" fmla="*/ 113 w 190"/>
                <a:gd name="T13" fmla="*/ 0 h 207"/>
                <a:gd name="T14" fmla="*/ 189 w 190"/>
                <a:gd name="T15" fmla="*/ 206 h 207"/>
                <a:gd name="T16" fmla="*/ 155 w 190"/>
                <a:gd name="T17" fmla="*/ 206 h 207"/>
                <a:gd name="T18" fmla="*/ 107 w 190"/>
                <a:gd name="T19" fmla="*/ 62 h 207"/>
                <a:gd name="T20" fmla="*/ 101 w 190"/>
                <a:gd name="T21" fmla="*/ 45 h 207"/>
                <a:gd name="T22" fmla="*/ 96 w 190"/>
                <a:gd name="T23" fmla="*/ 28 h 207"/>
                <a:gd name="T24" fmla="*/ 84 w 190"/>
                <a:gd name="T25" fmla="*/ 65 h 207"/>
                <a:gd name="T26" fmla="*/ 65 w 190"/>
                <a:gd name="T27" fmla="*/ 119 h 207"/>
                <a:gd name="T28" fmla="*/ 127 w 190"/>
                <a:gd name="T29" fmla="*/ 119 h 207"/>
                <a:gd name="T30" fmla="*/ 107 w 190"/>
                <a:gd name="T31" fmla="*/ 6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0" h="207">
                  <a:moveTo>
                    <a:pt x="155" y="206"/>
                  </a:moveTo>
                  <a:lnTo>
                    <a:pt x="135" y="150"/>
                  </a:lnTo>
                  <a:lnTo>
                    <a:pt x="56" y="150"/>
                  </a:lnTo>
                  <a:lnTo>
                    <a:pt x="36" y="206"/>
                  </a:lnTo>
                  <a:lnTo>
                    <a:pt x="0" y="206"/>
                  </a:lnTo>
                  <a:lnTo>
                    <a:pt x="76" y="0"/>
                  </a:lnTo>
                  <a:lnTo>
                    <a:pt x="113" y="0"/>
                  </a:lnTo>
                  <a:lnTo>
                    <a:pt x="189" y="206"/>
                  </a:lnTo>
                  <a:lnTo>
                    <a:pt x="155" y="206"/>
                  </a:lnTo>
                  <a:close/>
                  <a:moveTo>
                    <a:pt x="107" y="62"/>
                  </a:moveTo>
                  <a:cubicBezTo>
                    <a:pt x="107" y="59"/>
                    <a:pt x="104" y="54"/>
                    <a:pt x="101" y="45"/>
                  </a:cubicBezTo>
                  <a:cubicBezTo>
                    <a:pt x="99" y="37"/>
                    <a:pt x="99" y="31"/>
                    <a:pt x="96" y="28"/>
                  </a:cubicBezTo>
                  <a:cubicBezTo>
                    <a:pt x="93" y="40"/>
                    <a:pt x="90" y="54"/>
                    <a:pt x="84" y="65"/>
                  </a:cubicBezTo>
                  <a:lnTo>
                    <a:pt x="65" y="119"/>
                  </a:lnTo>
                  <a:lnTo>
                    <a:pt x="127" y="119"/>
                  </a:lnTo>
                  <a:lnTo>
                    <a:pt x="107" y="6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2"/>
            <p:cNvSpPr>
              <a:spLocks noChangeArrowheads="1"/>
            </p:cNvSpPr>
            <p:nvPr/>
          </p:nvSpPr>
          <p:spPr bwMode="auto">
            <a:xfrm>
              <a:off x="7222387" y="737153"/>
              <a:ext cx="58764" cy="74647"/>
            </a:xfrm>
            <a:custGeom>
              <a:avLst/>
              <a:gdLst>
                <a:gd name="T0" fmla="*/ 164 w 165"/>
                <a:gd name="T1" fmla="*/ 206 h 207"/>
                <a:gd name="T2" fmla="*/ 130 w 165"/>
                <a:gd name="T3" fmla="*/ 206 h 207"/>
                <a:gd name="T4" fmla="*/ 130 w 165"/>
                <a:gd name="T5" fmla="*/ 113 h 207"/>
                <a:gd name="T6" fmla="*/ 34 w 165"/>
                <a:gd name="T7" fmla="*/ 113 h 207"/>
                <a:gd name="T8" fmla="*/ 34 w 165"/>
                <a:gd name="T9" fmla="*/ 206 h 207"/>
                <a:gd name="T10" fmla="*/ 0 w 165"/>
                <a:gd name="T11" fmla="*/ 206 h 207"/>
                <a:gd name="T12" fmla="*/ 0 w 165"/>
                <a:gd name="T13" fmla="*/ 0 h 207"/>
                <a:gd name="T14" fmla="*/ 34 w 165"/>
                <a:gd name="T15" fmla="*/ 0 h 207"/>
                <a:gd name="T16" fmla="*/ 34 w 165"/>
                <a:gd name="T17" fmla="*/ 85 h 207"/>
                <a:gd name="T18" fmla="*/ 130 w 165"/>
                <a:gd name="T19" fmla="*/ 85 h 207"/>
                <a:gd name="T20" fmla="*/ 130 w 165"/>
                <a:gd name="T21" fmla="*/ 0 h 207"/>
                <a:gd name="T22" fmla="*/ 164 w 165"/>
                <a:gd name="T23" fmla="*/ 0 h 207"/>
                <a:gd name="T24" fmla="*/ 164 w 165"/>
                <a:gd name="T25" fmla="*/ 20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207">
                  <a:moveTo>
                    <a:pt x="164" y="206"/>
                  </a:moveTo>
                  <a:lnTo>
                    <a:pt x="130" y="206"/>
                  </a:lnTo>
                  <a:lnTo>
                    <a:pt x="130" y="113"/>
                  </a:lnTo>
                  <a:lnTo>
                    <a:pt x="34" y="113"/>
                  </a:lnTo>
                  <a:lnTo>
                    <a:pt x="34" y="206"/>
                  </a:lnTo>
                  <a:lnTo>
                    <a:pt x="0" y="206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lnTo>
                    <a:pt x="130" y="85"/>
                  </a:lnTo>
                  <a:lnTo>
                    <a:pt x="130" y="0"/>
                  </a:lnTo>
                  <a:lnTo>
                    <a:pt x="164" y="0"/>
                  </a:lnTo>
                  <a:lnTo>
                    <a:pt x="164" y="20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3"/>
            <p:cNvSpPr>
              <a:spLocks noChangeArrowheads="1"/>
            </p:cNvSpPr>
            <p:nvPr/>
          </p:nvSpPr>
          <p:spPr bwMode="auto">
            <a:xfrm>
              <a:off x="7298621" y="732388"/>
              <a:ext cx="14294" cy="77825"/>
            </a:xfrm>
            <a:custGeom>
              <a:avLst/>
              <a:gdLst>
                <a:gd name="T0" fmla="*/ 0 w 40"/>
                <a:gd name="T1" fmla="*/ 20 h 218"/>
                <a:gd name="T2" fmla="*/ 6 w 40"/>
                <a:gd name="T3" fmla="*/ 5 h 218"/>
                <a:gd name="T4" fmla="*/ 20 w 40"/>
                <a:gd name="T5" fmla="*/ 0 h 218"/>
                <a:gd name="T6" fmla="*/ 34 w 40"/>
                <a:gd name="T7" fmla="*/ 5 h 218"/>
                <a:gd name="T8" fmla="*/ 39 w 40"/>
                <a:gd name="T9" fmla="*/ 20 h 218"/>
                <a:gd name="T10" fmla="*/ 34 w 40"/>
                <a:gd name="T11" fmla="*/ 34 h 218"/>
                <a:gd name="T12" fmla="*/ 20 w 40"/>
                <a:gd name="T13" fmla="*/ 39 h 218"/>
                <a:gd name="T14" fmla="*/ 6 w 40"/>
                <a:gd name="T15" fmla="*/ 34 h 218"/>
                <a:gd name="T16" fmla="*/ 0 w 40"/>
                <a:gd name="T17" fmla="*/ 20 h 218"/>
                <a:gd name="T18" fmla="*/ 34 w 40"/>
                <a:gd name="T19" fmla="*/ 217 h 218"/>
                <a:gd name="T20" fmla="*/ 0 w 40"/>
                <a:gd name="T21" fmla="*/ 217 h 218"/>
                <a:gd name="T22" fmla="*/ 0 w 40"/>
                <a:gd name="T23" fmla="*/ 62 h 218"/>
                <a:gd name="T24" fmla="*/ 34 w 40"/>
                <a:gd name="T25" fmla="*/ 62 h 218"/>
                <a:gd name="T26" fmla="*/ 34 w 40"/>
                <a:gd name="T27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218">
                  <a:moveTo>
                    <a:pt x="0" y="20"/>
                  </a:moveTo>
                  <a:cubicBezTo>
                    <a:pt x="0" y="14"/>
                    <a:pt x="3" y="8"/>
                    <a:pt x="6" y="5"/>
                  </a:cubicBezTo>
                  <a:cubicBezTo>
                    <a:pt x="8" y="3"/>
                    <a:pt x="14" y="0"/>
                    <a:pt x="20" y="0"/>
                  </a:cubicBezTo>
                  <a:cubicBezTo>
                    <a:pt x="25" y="0"/>
                    <a:pt x="31" y="3"/>
                    <a:pt x="34" y="5"/>
                  </a:cubicBezTo>
                  <a:cubicBezTo>
                    <a:pt x="37" y="8"/>
                    <a:pt x="39" y="15"/>
                    <a:pt x="39" y="20"/>
                  </a:cubicBezTo>
                  <a:cubicBezTo>
                    <a:pt x="39" y="26"/>
                    <a:pt x="37" y="31"/>
                    <a:pt x="34" y="34"/>
                  </a:cubicBezTo>
                  <a:cubicBezTo>
                    <a:pt x="31" y="37"/>
                    <a:pt x="25" y="39"/>
                    <a:pt x="20" y="39"/>
                  </a:cubicBezTo>
                  <a:cubicBezTo>
                    <a:pt x="14" y="39"/>
                    <a:pt x="8" y="37"/>
                    <a:pt x="6" y="34"/>
                  </a:cubicBezTo>
                  <a:cubicBezTo>
                    <a:pt x="0" y="31"/>
                    <a:pt x="0" y="25"/>
                    <a:pt x="0" y="20"/>
                  </a:cubicBezTo>
                  <a:close/>
                  <a:moveTo>
                    <a:pt x="34" y="217"/>
                  </a:moveTo>
                  <a:lnTo>
                    <a:pt x="0" y="217"/>
                  </a:lnTo>
                  <a:lnTo>
                    <a:pt x="0" y="62"/>
                  </a:lnTo>
                  <a:lnTo>
                    <a:pt x="34" y="62"/>
                  </a:lnTo>
                  <a:lnTo>
                    <a:pt x="34" y="2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4"/>
            <p:cNvSpPr>
              <a:spLocks noChangeArrowheads="1"/>
            </p:cNvSpPr>
            <p:nvPr/>
          </p:nvSpPr>
          <p:spPr bwMode="auto">
            <a:xfrm>
              <a:off x="7320855" y="741918"/>
              <a:ext cx="36529" cy="69883"/>
            </a:xfrm>
            <a:custGeom>
              <a:avLst/>
              <a:gdLst>
                <a:gd name="T0" fmla="*/ 76 w 103"/>
                <a:gd name="T1" fmla="*/ 167 h 196"/>
                <a:gd name="T2" fmla="*/ 102 w 103"/>
                <a:gd name="T3" fmla="*/ 164 h 196"/>
                <a:gd name="T4" fmla="*/ 102 w 103"/>
                <a:gd name="T5" fmla="*/ 189 h 196"/>
                <a:gd name="T6" fmla="*/ 87 w 103"/>
                <a:gd name="T7" fmla="*/ 192 h 196"/>
                <a:gd name="T8" fmla="*/ 71 w 103"/>
                <a:gd name="T9" fmla="*/ 195 h 196"/>
                <a:gd name="T10" fmla="*/ 23 w 103"/>
                <a:gd name="T11" fmla="*/ 144 h 196"/>
                <a:gd name="T12" fmla="*/ 23 w 103"/>
                <a:gd name="T13" fmla="*/ 59 h 196"/>
                <a:gd name="T14" fmla="*/ 0 w 103"/>
                <a:gd name="T15" fmla="*/ 59 h 196"/>
                <a:gd name="T16" fmla="*/ 0 w 103"/>
                <a:gd name="T17" fmla="*/ 45 h 196"/>
                <a:gd name="T18" fmla="*/ 23 w 103"/>
                <a:gd name="T19" fmla="*/ 34 h 196"/>
                <a:gd name="T20" fmla="*/ 34 w 103"/>
                <a:gd name="T21" fmla="*/ 0 h 196"/>
                <a:gd name="T22" fmla="*/ 54 w 103"/>
                <a:gd name="T23" fmla="*/ 0 h 196"/>
                <a:gd name="T24" fmla="*/ 54 w 103"/>
                <a:gd name="T25" fmla="*/ 34 h 196"/>
                <a:gd name="T26" fmla="*/ 99 w 103"/>
                <a:gd name="T27" fmla="*/ 34 h 196"/>
                <a:gd name="T28" fmla="*/ 99 w 103"/>
                <a:gd name="T29" fmla="*/ 59 h 196"/>
                <a:gd name="T30" fmla="*/ 54 w 103"/>
                <a:gd name="T31" fmla="*/ 59 h 196"/>
                <a:gd name="T32" fmla="*/ 54 w 103"/>
                <a:gd name="T33" fmla="*/ 141 h 196"/>
                <a:gd name="T34" fmla="*/ 59 w 103"/>
                <a:gd name="T35" fmla="*/ 158 h 196"/>
                <a:gd name="T36" fmla="*/ 76 w 103"/>
                <a:gd name="T37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96">
                  <a:moveTo>
                    <a:pt x="76" y="167"/>
                  </a:moveTo>
                  <a:cubicBezTo>
                    <a:pt x="85" y="167"/>
                    <a:pt x="93" y="167"/>
                    <a:pt x="102" y="164"/>
                  </a:cubicBezTo>
                  <a:lnTo>
                    <a:pt x="102" y="189"/>
                  </a:lnTo>
                  <a:cubicBezTo>
                    <a:pt x="99" y="192"/>
                    <a:pt x="92" y="192"/>
                    <a:pt x="87" y="192"/>
                  </a:cubicBezTo>
                  <a:cubicBezTo>
                    <a:pt x="81" y="192"/>
                    <a:pt x="76" y="195"/>
                    <a:pt x="71" y="195"/>
                  </a:cubicBezTo>
                  <a:cubicBezTo>
                    <a:pt x="40" y="195"/>
                    <a:pt x="23" y="178"/>
                    <a:pt x="23" y="144"/>
                  </a:cubicBezTo>
                  <a:lnTo>
                    <a:pt x="2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23" y="34"/>
                  </a:lnTo>
                  <a:lnTo>
                    <a:pt x="34" y="0"/>
                  </a:lnTo>
                  <a:lnTo>
                    <a:pt x="54" y="0"/>
                  </a:lnTo>
                  <a:lnTo>
                    <a:pt x="54" y="34"/>
                  </a:lnTo>
                  <a:lnTo>
                    <a:pt x="99" y="34"/>
                  </a:lnTo>
                  <a:lnTo>
                    <a:pt x="99" y="59"/>
                  </a:lnTo>
                  <a:lnTo>
                    <a:pt x="54" y="59"/>
                  </a:lnTo>
                  <a:lnTo>
                    <a:pt x="54" y="141"/>
                  </a:lnTo>
                  <a:cubicBezTo>
                    <a:pt x="54" y="150"/>
                    <a:pt x="56" y="155"/>
                    <a:pt x="59" y="158"/>
                  </a:cubicBezTo>
                  <a:cubicBezTo>
                    <a:pt x="62" y="161"/>
                    <a:pt x="71" y="167"/>
                    <a:pt x="76" y="16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5"/>
            <p:cNvSpPr>
              <a:spLocks noChangeArrowheads="1"/>
            </p:cNvSpPr>
            <p:nvPr/>
          </p:nvSpPr>
          <p:spPr bwMode="auto">
            <a:xfrm>
              <a:off x="7365326" y="754624"/>
              <a:ext cx="47646" cy="58765"/>
            </a:xfrm>
            <a:custGeom>
              <a:avLst/>
              <a:gdLst>
                <a:gd name="T0" fmla="*/ 102 w 134"/>
                <a:gd name="T1" fmla="*/ 136 h 162"/>
                <a:gd name="T2" fmla="*/ 79 w 134"/>
                <a:gd name="T3" fmla="*/ 155 h 162"/>
                <a:gd name="T4" fmla="*/ 51 w 134"/>
                <a:gd name="T5" fmla="*/ 161 h 162"/>
                <a:gd name="T6" fmla="*/ 14 w 134"/>
                <a:gd name="T7" fmla="*/ 150 h 162"/>
                <a:gd name="T8" fmla="*/ 0 w 134"/>
                <a:gd name="T9" fmla="*/ 116 h 162"/>
                <a:gd name="T10" fmla="*/ 17 w 134"/>
                <a:gd name="T11" fmla="*/ 79 h 162"/>
                <a:gd name="T12" fmla="*/ 71 w 134"/>
                <a:gd name="T13" fmla="*/ 65 h 162"/>
                <a:gd name="T14" fmla="*/ 99 w 134"/>
                <a:gd name="T15" fmla="*/ 65 h 162"/>
                <a:gd name="T16" fmla="*/ 99 w 134"/>
                <a:gd name="T17" fmla="*/ 57 h 162"/>
                <a:gd name="T18" fmla="*/ 93 w 134"/>
                <a:gd name="T19" fmla="*/ 34 h 162"/>
                <a:gd name="T20" fmla="*/ 71 w 134"/>
                <a:gd name="T21" fmla="*/ 25 h 162"/>
                <a:gd name="T22" fmla="*/ 48 w 134"/>
                <a:gd name="T23" fmla="*/ 28 h 162"/>
                <a:gd name="T24" fmla="*/ 29 w 134"/>
                <a:gd name="T25" fmla="*/ 37 h 162"/>
                <a:gd name="T26" fmla="*/ 17 w 134"/>
                <a:gd name="T27" fmla="*/ 14 h 162"/>
                <a:gd name="T28" fmla="*/ 45 w 134"/>
                <a:gd name="T29" fmla="*/ 3 h 162"/>
                <a:gd name="T30" fmla="*/ 74 w 134"/>
                <a:gd name="T31" fmla="*/ 0 h 162"/>
                <a:gd name="T32" fmla="*/ 119 w 134"/>
                <a:gd name="T33" fmla="*/ 14 h 162"/>
                <a:gd name="T34" fmla="*/ 133 w 134"/>
                <a:gd name="T35" fmla="*/ 54 h 162"/>
                <a:gd name="T36" fmla="*/ 133 w 134"/>
                <a:gd name="T37" fmla="*/ 158 h 162"/>
                <a:gd name="T38" fmla="*/ 108 w 134"/>
                <a:gd name="T39" fmla="*/ 158 h 162"/>
                <a:gd name="T40" fmla="*/ 102 w 134"/>
                <a:gd name="T41" fmla="*/ 136 h 162"/>
                <a:gd name="T42" fmla="*/ 60 w 134"/>
                <a:gd name="T43" fmla="*/ 136 h 162"/>
                <a:gd name="T44" fmla="*/ 88 w 134"/>
                <a:gd name="T45" fmla="*/ 124 h 162"/>
                <a:gd name="T46" fmla="*/ 99 w 134"/>
                <a:gd name="T47" fmla="*/ 96 h 162"/>
                <a:gd name="T48" fmla="*/ 99 w 134"/>
                <a:gd name="T49" fmla="*/ 82 h 162"/>
                <a:gd name="T50" fmla="*/ 79 w 134"/>
                <a:gd name="T51" fmla="*/ 82 h 162"/>
                <a:gd name="T52" fmla="*/ 45 w 134"/>
                <a:gd name="T53" fmla="*/ 90 h 162"/>
                <a:gd name="T54" fmla="*/ 34 w 134"/>
                <a:gd name="T55" fmla="*/ 113 h 162"/>
                <a:gd name="T56" fmla="*/ 40 w 134"/>
                <a:gd name="T57" fmla="*/ 130 h 162"/>
                <a:gd name="T58" fmla="*/ 60 w 134"/>
                <a:gd name="T59" fmla="*/ 13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4" h="162">
                  <a:moveTo>
                    <a:pt x="102" y="136"/>
                  </a:moveTo>
                  <a:cubicBezTo>
                    <a:pt x="93" y="144"/>
                    <a:pt x="87" y="152"/>
                    <a:pt x="79" y="155"/>
                  </a:cubicBezTo>
                  <a:cubicBezTo>
                    <a:pt x="70" y="158"/>
                    <a:pt x="62" y="161"/>
                    <a:pt x="51" y="161"/>
                  </a:cubicBezTo>
                  <a:cubicBezTo>
                    <a:pt x="37" y="161"/>
                    <a:pt x="23" y="158"/>
                    <a:pt x="14" y="150"/>
                  </a:cubicBezTo>
                  <a:cubicBezTo>
                    <a:pt x="6" y="141"/>
                    <a:pt x="0" y="130"/>
                    <a:pt x="0" y="116"/>
                  </a:cubicBezTo>
                  <a:cubicBezTo>
                    <a:pt x="0" y="99"/>
                    <a:pt x="5" y="88"/>
                    <a:pt x="17" y="79"/>
                  </a:cubicBezTo>
                  <a:cubicBezTo>
                    <a:pt x="28" y="71"/>
                    <a:pt x="48" y="68"/>
                    <a:pt x="71" y="65"/>
                  </a:cubicBezTo>
                  <a:lnTo>
                    <a:pt x="99" y="65"/>
                  </a:lnTo>
                  <a:lnTo>
                    <a:pt x="99" y="57"/>
                  </a:lnTo>
                  <a:cubicBezTo>
                    <a:pt x="99" y="45"/>
                    <a:pt x="96" y="40"/>
                    <a:pt x="93" y="34"/>
                  </a:cubicBezTo>
                  <a:cubicBezTo>
                    <a:pt x="88" y="28"/>
                    <a:pt x="82" y="25"/>
                    <a:pt x="71" y="25"/>
                  </a:cubicBezTo>
                  <a:cubicBezTo>
                    <a:pt x="62" y="25"/>
                    <a:pt x="54" y="25"/>
                    <a:pt x="48" y="28"/>
                  </a:cubicBezTo>
                  <a:cubicBezTo>
                    <a:pt x="40" y="31"/>
                    <a:pt x="34" y="34"/>
                    <a:pt x="29" y="37"/>
                  </a:cubicBezTo>
                  <a:lnTo>
                    <a:pt x="17" y="14"/>
                  </a:lnTo>
                  <a:cubicBezTo>
                    <a:pt x="26" y="9"/>
                    <a:pt x="34" y="6"/>
                    <a:pt x="45" y="3"/>
                  </a:cubicBezTo>
                  <a:cubicBezTo>
                    <a:pt x="57" y="0"/>
                    <a:pt x="65" y="0"/>
                    <a:pt x="74" y="0"/>
                  </a:cubicBezTo>
                  <a:cubicBezTo>
                    <a:pt x="93" y="0"/>
                    <a:pt x="108" y="6"/>
                    <a:pt x="119" y="14"/>
                  </a:cubicBezTo>
                  <a:cubicBezTo>
                    <a:pt x="130" y="23"/>
                    <a:pt x="133" y="37"/>
                    <a:pt x="133" y="54"/>
                  </a:cubicBezTo>
                  <a:lnTo>
                    <a:pt x="133" y="158"/>
                  </a:lnTo>
                  <a:lnTo>
                    <a:pt x="108" y="158"/>
                  </a:lnTo>
                  <a:lnTo>
                    <a:pt x="102" y="136"/>
                  </a:lnTo>
                  <a:close/>
                  <a:moveTo>
                    <a:pt x="60" y="136"/>
                  </a:moveTo>
                  <a:cubicBezTo>
                    <a:pt x="71" y="136"/>
                    <a:pt x="82" y="133"/>
                    <a:pt x="88" y="124"/>
                  </a:cubicBezTo>
                  <a:cubicBezTo>
                    <a:pt x="93" y="116"/>
                    <a:pt x="99" y="107"/>
                    <a:pt x="99" y="96"/>
                  </a:cubicBezTo>
                  <a:lnTo>
                    <a:pt x="99" y="82"/>
                  </a:lnTo>
                  <a:lnTo>
                    <a:pt x="79" y="82"/>
                  </a:lnTo>
                  <a:cubicBezTo>
                    <a:pt x="62" y="82"/>
                    <a:pt x="51" y="85"/>
                    <a:pt x="45" y="90"/>
                  </a:cubicBezTo>
                  <a:cubicBezTo>
                    <a:pt x="37" y="96"/>
                    <a:pt x="34" y="102"/>
                    <a:pt x="34" y="113"/>
                  </a:cubicBezTo>
                  <a:cubicBezTo>
                    <a:pt x="34" y="119"/>
                    <a:pt x="37" y="124"/>
                    <a:pt x="40" y="130"/>
                  </a:cubicBezTo>
                  <a:cubicBezTo>
                    <a:pt x="45" y="133"/>
                    <a:pt x="51" y="136"/>
                    <a:pt x="60" y="1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6"/>
            <p:cNvSpPr>
              <a:spLocks noChangeArrowheads="1"/>
            </p:cNvSpPr>
            <p:nvPr/>
          </p:nvSpPr>
          <p:spPr bwMode="auto">
            <a:xfrm>
              <a:off x="7420914" y="754624"/>
              <a:ext cx="44470" cy="57177"/>
            </a:xfrm>
            <a:custGeom>
              <a:avLst/>
              <a:gdLst>
                <a:gd name="T0" fmla="*/ 73 w 122"/>
                <a:gd name="T1" fmla="*/ 158 h 159"/>
                <a:gd name="T2" fmla="*/ 19 w 122"/>
                <a:gd name="T3" fmla="*/ 138 h 159"/>
                <a:gd name="T4" fmla="*/ 0 w 122"/>
                <a:gd name="T5" fmla="*/ 79 h 159"/>
                <a:gd name="T6" fmla="*/ 19 w 122"/>
                <a:gd name="T7" fmla="*/ 20 h 159"/>
                <a:gd name="T8" fmla="*/ 76 w 122"/>
                <a:gd name="T9" fmla="*/ 0 h 159"/>
                <a:gd name="T10" fmla="*/ 121 w 122"/>
                <a:gd name="T11" fmla="*/ 8 h 159"/>
                <a:gd name="T12" fmla="*/ 110 w 122"/>
                <a:gd name="T13" fmla="*/ 34 h 159"/>
                <a:gd name="T14" fmla="*/ 76 w 122"/>
                <a:gd name="T15" fmla="*/ 25 h 159"/>
                <a:gd name="T16" fmla="*/ 36 w 122"/>
                <a:gd name="T17" fmla="*/ 79 h 159"/>
                <a:gd name="T18" fmla="*/ 48 w 122"/>
                <a:gd name="T19" fmla="*/ 118 h 159"/>
                <a:gd name="T20" fmla="*/ 76 w 122"/>
                <a:gd name="T21" fmla="*/ 133 h 159"/>
                <a:gd name="T22" fmla="*/ 118 w 122"/>
                <a:gd name="T23" fmla="*/ 121 h 159"/>
                <a:gd name="T24" fmla="*/ 118 w 122"/>
                <a:gd name="T25" fmla="*/ 149 h 159"/>
                <a:gd name="T26" fmla="*/ 98 w 122"/>
                <a:gd name="T27" fmla="*/ 158 h 159"/>
                <a:gd name="T28" fmla="*/ 73 w 122"/>
                <a:gd name="T29" fmla="*/ 15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59">
                  <a:moveTo>
                    <a:pt x="73" y="158"/>
                  </a:moveTo>
                  <a:cubicBezTo>
                    <a:pt x="50" y="158"/>
                    <a:pt x="30" y="152"/>
                    <a:pt x="19" y="138"/>
                  </a:cubicBezTo>
                  <a:cubicBezTo>
                    <a:pt x="7" y="124"/>
                    <a:pt x="0" y="104"/>
                    <a:pt x="0" y="79"/>
                  </a:cubicBezTo>
                  <a:cubicBezTo>
                    <a:pt x="0" y="54"/>
                    <a:pt x="5" y="34"/>
                    <a:pt x="19" y="20"/>
                  </a:cubicBezTo>
                  <a:cubicBezTo>
                    <a:pt x="33" y="6"/>
                    <a:pt x="50" y="0"/>
                    <a:pt x="76" y="0"/>
                  </a:cubicBezTo>
                  <a:cubicBezTo>
                    <a:pt x="93" y="0"/>
                    <a:pt x="107" y="3"/>
                    <a:pt x="121" y="8"/>
                  </a:cubicBezTo>
                  <a:lnTo>
                    <a:pt x="110" y="34"/>
                  </a:lnTo>
                  <a:cubicBezTo>
                    <a:pt x="95" y="28"/>
                    <a:pt x="84" y="25"/>
                    <a:pt x="76" y="25"/>
                  </a:cubicBezTo>
                  <a:cubicBezTo>
                    <a:pt x="48" y="25"/>
                    <a:pt x="36" y="42"/>
                    <a:pt x="36" y="79"/>
                  </a:cubicBezTo>
                  <a:cubicBezTo>
                    <a:pt x="36" y="96"/>
                    <a:pt x="39" y="110"/>
                    <a:pt x="48" y="118"/>
                  </a:cubicBezTo>
                  <a:cubicBezTo>
                    <a:pt x="56" y="127"/>
                    <a:pt x="64" y="133"/>
                    <a:pt x="76" y="133"/>
                  </a:cubicBezTo>
                  <a:cubicBezTo>
                    <a:pt x="90" y="133"/>
                    <a:pt x="104" y="130"/>
                    <a:pt x="118" y="121"/>
                  </a:cubicBezTo>
                  <a:lnTo>
                    <a:pt x="118" y="149"/>
                  </a:lnTo>
                  <a:cubicBezTo>
                    <a:pt x="112" y="152"/>
                    <a:pt x="107" y="155"/>
                    <a:pt x="98" y="158"/>
                  </a:cubicBezTo>
                  <a:cubicBezTo>
                    <a:pt x="90" y="155"/>
                    <a:pt x="84" y="158"/>
                    <a:pt x="73" y="1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7"/>
            <p:cNvSpPr>
              <a:spLocks noChangeArrowheads="1"/>
            </p:cNvSpPr>
            <p:nvPr/>
          </p:nvSpPr>
          <p:spPr bwMode="auto">
            <a:xfrm>
              <a:off x="7473326" y="732388"/>
              <a:ext cx="50823" cy="79412"/>
            </a:xfrm>
            <a:custGeom>
              <a:avLst/>
              <a:gdLst>
                <a:gd name="T0" fmla="*/ 105 w 140"/>
                <a:gd name="T1" fmla="*/ 220 h 221"/>
                <a:gd name="T2" fmla="*/ 105 w 140"/>
                <a:gd name="T3" fmla="*/ 124 h 221"/>
                <a:gd name="T4" fmla="*/ 96 w 140"/>
                <a:gd name="T5" fmla="*/ 96 h 221"/>
                <a:gd name="T6" fmla="*/ 74 w 140"/>
                <a:gd name="T7" fmla="*/ 87 h 221"/>
                <a:gd name="T8" fmla="*/ 43 w 140"/>
                <a:gd name="T9" fmla="*/ 99 h 221"/>
                <a:gd name="T10" fmla="*/ 34 w 140"/>
                <a:gd name="T11" fmla="*/ 141 h 221"/>
                <a:gd name="T12" fmla="*/ 34 w 140"/>
                <a:gd name="T13" fmla="*/ 217 h 221"/>
                <a:gd name="T14" fmla="*/ 0 w 140"/>
                <a:gd name="T15" fmla="*/ 217 h 221"/>
                <a:gd name="T16" fmla="*/ 0 w 140"/>
                <a:gd name="T17" fmla="*/ 0 h 221"/>
                <a:gd name="T18" fmla="*/ 34 w 140"/>
                <a:gd name="T19" fmla="*/ 0 h 221"/>
                <a:gd name="T20" fmla="*/ 34 w 140"/>
                <a:gd name="T21" fmla="*/ 56 h 221"/>
                <a:gd name="T22" fmla="*/ 31 w 140"/>
                <a:gd name="T23" fmla="*/ 85 h 221"/>
                <a:gd name="T24" fmla="*/ 34 w 140"/>
                <a:gd name="T25" fmla="*/ 85 h 221"/>
                <a:gd name="T26" fmla="*/ 54 w 140"/>
                <a:gd name="T27" fmla="*/ 68 h 221"/>
                <a:gd name="T28" fmla="*/ 82 w 140"/>
                <a:gd name="T29" fmla="*/ 62 h 221"/>
                <a:gd name="T30" fmla="*/ 139 w 140"/>
                <a:gd name="T31" fmla="*/ 119 h 221"/>
                <a:gd name="T32" fmla="*/ 139 w 140"/>
                <a:gd name="T33" fmla="*/ 220 h 221"/>
                <a:gd name="T34" fmla="*/ 105 w 140"/>
                <a:gd name="T35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21">
                  <a:moveTo>
                    <a:pt x="105" y="220"/>
                  </a:moveTo>
                  <a:lnTo>
                    <a:pt x="105" y="124"/>
                  </a:lnTo>
                  <a:cubicBezTo>
                    <a:pt x="105" y="113"/>
                    <a:pt x="102" y="104"/>
                    <a:pt x="96" y="96"/>
                  </a:cubicBezTo>
                  <a:cubicBezTo>
                    <a:pt x="91" y="90"/>
                    <a:pt x="85" y="87"/>
                    <a:pt x="74" y="87"/>
                  </a:cubicBezTo>
                  <a:cubicBezTo>
                    <a:pt x="60" y="87"/>
                    <a:pt x="48" y="90"/>
                    <a:pt x="43" y="99"/>
                  </a:cubicBezTo>
                  <a:cubicBezTo>
                    <a:pt x="37" y="107"/>
                    <a:pt x="34" y="121"/>
                    <a:pt x="34" y="141"/>
                  </a:cubicBezTo>
                  <a:lnTo>
                    <a:pt x="34" y="217"/>
                  </a:lnTo>
                  <a:lnTo>
                    <a:pt x="0" y="217"/>
                  </a:lnTo>
                  <a:lnTo>
                    <a:pt x="0" y="0"/>
                  </a:lnTo>
                  <a:lnTo>
                    <a:pt x="34" y="0"/>
                  </a:lnTo>
                  <a:lnTo>
                    <a:pt x="34" y="56"/>
                  </a:lnTo>
                  <a:cubicBezTo>
                    <a:pt x="34" y="65"/>
                    <a:pt x="34" y="76"/>
                    <a:pt x="31" y="85"/>
                  </a:cubicBezTo>
                  <a:lnTo>
                    <a:pt x="34" y="85"/>
                  </a:lnTo>
                  <a:cubicBezTo>
                    <a:pt x="40" y="76"/>
                    <a:pt x="45" y="71"/>
                    <a:pt x="54" y="68"/>
                  </a:cubicBezTo>
                  <a:cubicBezTo>
                    <a:pt x="62" y="65"/>
                    <a:pt x="71" y="62"/>
                    <a:pt x="82" y="62"/>
                  </a:cubicBezTo>
                  <a:cubicBezTo>
                    <a:pt x="119" y="62"/>
                    <a:pt x="139" y="82"/>
                    <a:pt x="139" y="119"/>
                  </a:cubicBezTo>
                  <a:lnTo>
                    <a:pt x="139" y="220"/>
                  </a:lnTo>
                  <a:lnTo>
                    <a:pt x="105" y="22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3" name="Freeform 8"/>
            <p:cNvSpPr>
              <a:spLocks noChangeArrowheads="1"/>
            </p:cNvSpPr>
            <p:nvPr/>
          </p:nvSpPr>
          <p:spPr bwMode="auto">
            <a:xfrm>
              <a:off x="7536854" y="732388"/>
              <a:ext cx="14294" cy="77825"/>
            </a:xfrm>
            <a:custGeom>
              <a:avLst/>
              <a:gdLst>
                <a:gd name="T0" fmla="*/ 0 w 41"/>
                <a:gd name="T1" fmla="*/ 20 h 218"/>
                <a:gd name="T2" fmla="*/ 6 w 41"/>
                <a:gd name="T3" fmla="*/ 5 h 218"/>
                <a:gd name="T4" fmla="*/ 20 w 41"/>
                <a:gd name="T5" fmla="*/ 0 h 218"/>
                <a:gd name="T6" fmla="*/ 34 w 41"/>
                <a:gd name="T7" fmla="*/ 5 h 218"/>
                <a:gd name="T8" fmla="*/ 40 w 41"/>
                <a:gd name="T9" fmla="*/ 20 h 218"/>
                <a:gd name="T10" fmla="*/ 34 w 41"/>
                <a:gd name="T11" fmla="*/ 34 h 218"/>
                <a:gd name="T12" fmla="*/ 20 w 41"/>
                <a:gd name="T13" fmla="*/ 39 h 218"/>
                <a:gd name="T14" fmla="*/ 6 w 41"/>
                <a:gd name="T15" fmla="*/ 34 h 218"/>
                <a:gd name="T16" fmla="*/ 0 w 41"/>
                <a:gd name="T17" fmla="*/ 20 h 218"/>
                <a:gd name="T18" fmla="*/ 37 w 41"/>
                <a:gd name="T19" fmla="*/ 217 h 218"/>
                <a:gd name="T20" fmla="*/ 3 w 41"/>
                <a:gd name="T21" fmla="*/ 217 h 218"/>
                <a:gd name="T22" fmla="*/ 3 w 41"/>
                <a:gd name="T23" fmla="*/ 62 h 218"/>
                <a:gd name="T24" fmla="*/ 37 w 41"/>
                <a:gd name="T25" fmla="*/ 62 h 218"/>
                <a:gd name="T26" fmla="*/ 37 w 41"/>
                <a:gd name="T27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218">
                  <a:moveTo>
                    <a:pt x="0" y="20"/>
                  </a:moveTo>
                  <a:cubicBezTo>
                    <a:pt x="0" y="14"/>
                    <a:pt x="3" y="8"/>
                    <a:pt x="6" y="5"/>
                  </a:cubicBezTo>
                  <a:cubicBezTo>
                    <a:pt x="10" y="3"/>
                    <a:pt x="14" y="0"/>
                    <a:pt x="20" y="0"/>
                  </a:cubicBezTo>
                  <a:cubicBezTo>
                    <a:pt x="26" y="0"/>
                    <a:pt x="31" y="3"/>
                    <a:pt x="34" y="5"/>
                  </a:cubicBezTo>
                  <a:cubicBezTo>
                    <a:pt x="37" y="8"/>
                    <a:pt x="40" y="15"/>
                    <a:pt x="40" y="20"/>
                  </a:cubicBezTo>
                  <a:cubicBezTo>
                    <a:pt x="40" y="26"/>
                    <a:pt x="37" y="31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9" y="37"/>
                    <a:pt x="6" y="34"/>
                  </a:cubicBezTo>
                  <a:cubicBezTo>
                    <a:pt x="3" y="31"/>
                    <a:pt x="0" y="25"/>
                    <a:pt x="0" y="20"/>
                  </a:cubicBezTo>
                  <a:close/>
                  <a:moveTo>
                    <a:pt x="37" y="217"/>
                  </a:moveTo>
                  <a:lnTo>
                    <a:pt x="3" y="217"/>
                  </a:lnTo>
                  <a:lnTo>
                    <a:pt x="3" y="62"/>
                  </a:lnTo>
                  <a:lnTo>
                    <a:pt x="37" y="62"/>
                  </a:lnTo>
                  <a:lnTo>
                    <a:pt x="37" y="2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4" name="Freeform 9"/>
            <p:cNvSpPr>
              <a:spLocks noChangeArrowheads="1"/>
            </p:cNvSpPr>
            <p:nvPr/>
          </p:nvSpPr>
          <p:spPr bwMode="auto">
            <a:xfrm>
              <a:off x="7594030" y="737153"/>
              <a:ext cx="60352" cy="74647"/>
            </a:xfrm>
            <a:custGeom>
              <a:avLst/>
              <a:gdLst>
                <a:gd name="T0" fmla="*/ 167 w 168"/>
                <a:gd name="T1" fmla="*/ 99 h 207"/>
                <a:gd name="T2" fmla="*/ 138 w 168"/>
                <a:gd name="T3" fmla="*/ 178 h 207"/>
                <a:gd name="T4" fmla="*/ 57 w 168"/>
                <a:gd name="T5" fmla="*/ 206 h 207"/>
                <a:gd name="T6" fmla="*/ 0 w 168"/>
                <a:gd name="T7" fmla="*/ 206 h 207"/>
                <a:gd name="T8" fmla="*/ 0 w 168"/>
                <a:gd name="T9" fmla="*/ 0 h 207"/>
                <a:gd name="T10" fmla="*/ 65 w 168"/>
                <a:gd name="T11" fmla="*/ 0 h 207"/>
                <a:gd name="T12" fmla="*/ 141 w 168"/>
                <a:gd name="T13" fmla="*/ 25 h 207"/>
                <a:gd name="T14" fmla="*/ 167 w 168"/>
                <a:gd name="T15" fmla="*/ 99 h 207"/>
                <a:gd name="T16" fmla="*/ 133 w 168"/>
                <a:gd name="T17" fmla="*/ 99 h 207"/>
                <a:gd name="T18" fmla="*/ 65 w 168"/>
                <a:gd name="T19" fmla="*/ 25 h 207"/>
                <a:gd name="T20" fmla="*/ 37 w 168"/>
                <a:gd name="T21" fmla="*/ 25 h 207"/>
                <a:gd name="T22" fmla="*/ 37 w 168"/>
                <a:gd name="T23" fmla="*/ 175 h 207"/>
                <a:gd name="T24" fmla="*/ 59 w 168"/>
                <a:gd name="T25" fmla="*/ 175 h 207"/>
                <a:gd name="T26" fmla="*/ 133 w 168"/>
                <a:gd name="T27" fmla="*/ 9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207">
                  <a:moveTo>
                    <a:pt x="167" y="99"/>
                  </a:moveTo>
                  <a:cubicBezTo>
                    <a:pt x="167" y="133"/>
                    <a:pt x="158" y="159"/>
                    <a:pt x="138" y="178"/>
                  </a:cubicBezTo>
                  <a:cubicBezTo>
                    <a:pt x="119" y="198"/>
                    <a:pt x="93" y="206"/>
                    <a:pt x="57" y="206"/>
                  </a:cubicBezTo>
                  <a:lnTo>
                    <a:pt x="0" y="206"/>
                  </a:lnTo>
                  <a:lnTo>
                    <a:pt x="0" y="0"/>
                  </a:lnTo>
                  <a:lnTo>
                    <a:pt x="65" y="0"/>
                  </a:lnTo>
                  <a:cubicBezTo>
                    <a:pt x="99" y="0"/>
                    <a:pt x="124" y="8"/>
                    <a:pt x="141" y="25"/>
                  </a:cubicBezTo>
                  <a:cubicBezTo>
                    <a:pt x="158" y="39"/>
                    <a:pt x="167" y="65"/>
                    <a:pt x="167" y="99"/>
                  </a:cubicBezTo>
                  <a:close/>
                  <a:moveTo>
                    <a:pt x="133" y="99"/>
                  </a:moveTo>
                  <a:cubicBezTo>
                    <a:pt x="133" y="51"/>
                    <a:pt x="110" y="25"/>
                    <a:pt x="65" y="25"/>
                  </a:cubicBezTo>
                  <a:lnTo>
                    <a:pt x="37" y="25"/>
                  </a:lnTo>
                  <a:lnTo>
                    <a:pt x="37" y="175"/>
                  </a:lnTo>
                  <a:lnTo>
                    <a:pt x="59" y="175"/>
                  </a:lnTo>
                  <a:cubicBezTo>
                    <a:pt x="107" y="175"/>
                    <a:pt x="133" y="149"/>
                    <a:pt x="133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5" name="Freeform 10"/>
            <p:cNvSpPr>
              <a:spLocks noChangeArrowheads="1"/>
            </p:cNvSpPr>
            <p:nvPr/>
          </p:nvSpPr>
          <p:spPr bwMode="auto">
            <a:xfrm>
              <a:off x="7663912" y="754624"/>
              <a:ext cx="47646" cy="58765"/>
            </a:xfrm>
            <a:custGeom>
              <a:avLst/>
              <a:gdLst>
                <a:gd name="T0" fmla="*/ 102 w 134"/>
                <a:gd name="T1" fmla="*/ 136 h 162"/>
                <a:gd name="T2" fmla="*/ 79 w 134"/>
                <a:gd name="T3" fmla="*/ 155 h 162"/>
                <a:gd name="T4" fmla="*/ 51 w 134"/>
                <a:gd name="T5" fmla="*/ 161 h 162"/>
                <a:gd name="T6" fmla="*/ 14 w 134"/>
                <a:gd name="T7" fmla="*/ 150 h 162"/>
                <a:gd name="T8" fmla="*/ 0 w 134"/>
                <a:gd name="T9" fmla="*/ 116 h 162"/>
                <a:gd name="T10" fmla="*/ 17 w 134"/>
                <a:gd name="T11" fmla="*/ 79 h 162"/>
                <a:gd name="T12" fmla="*/ 71 w 134"/>
                <a:gd name="T13" fmla="*/ 65 h 162"/>
                <a:gd name="T14" fmla="*/ 99 w 134"/>
                <a:gd name="T15" fmla="*/ 65 h 162"/>
                <a:gd name="T16" fmla="*/ 99 w 134"/>
                <a:gd name="T17" fmla="*/ 57 h 162"/>
                <a:gd name="T18" fmla="*/ 93 w 134"/>
                <a:gd name="T19" fmla="*/ 34 h 162"/>
                <a:gd name="T20" fmla="*/ 71 w 134"/>
                <a:gd name="T21" fmla="*/ 25 h 162"/>
                <a:gd name="T22" fmla="*/ 48 w 134"/>
                <a:gd name="T23" fmla="*/ 28 h 162"/>
                <a:gd name="T24" fmla="*/ 28 w 134"/>
                <a:gd name="T25" fmla="*/ 37 h 162"/>
                <a:gd name="T26" fmla="*/ 17 w 134"/>
                <a:gd name="T27" fmla="*/ 14 h 162"/>
                <a:gd name="T28" fmla="*/ 45 w 134"/>
                <a:gd name="T29" fmla="*/ 3 h 162"/>
                <a:gd name="T30" fmla="*/ 73 w 134"/>
                <a:gd name="T31" fmla="*/ 0 h 162"/>
                <a:gd name="T32" fmla="*/ 119 w 134"/>
                <a:gd name="T33" fmla="*/ 14 h 162"/>
                <a:gd name="T34" fmla="*/ 133 w 134"/>
                <a:gd name="T35" fmla="*/ 54 h 162"/>
                <a:gd name="T36" fmla="*/ 133 w 134"/>
                <a:gd name="T37" fmla="*/ 158 h 162"/>
                <a:gd name="T38" fmla="*/ 107 w 134"/>
                <a:gd name="T39" fmla="*/ 158 h 162"/>
                <a:gd name="T40" fmla="*/ 102 w 134"/>
                <a:gd name="T41" fmla="*/ 136 h 162"/>
                <a:gd name="T42" fmla="*/ 59 w 134"/>
                <a:gd name="T43" fmla="*/ 136 h 162"/>
                <a:gd name="T44" fmla="*/ 87 w 134"/>
                <a:gd name="T45" fmla="*/ 124 h 162"/>
                <a:gd name="T46" fmla="*/ 99 w 134"/>
                <a:gd name="T47" fmla="*/ 96 h 162"/>
                <a:gd name="T48" fmla="*/ 99 w 134"/>
                <a:gd name="T49" fmla="*/ 82 h 162"/>
                <a:gd name="T50" fmla="*/ 79 w 134"/>
                <a:gd name="T51" fmla="*/ 82 h 162"/>
                <a:gd name="T52" fmla="*/ 45 w 134"/>
                <a:gd name="T53" fmla="*/ 90 h 162"/>
                <a:gd name="T54" fmla="*/ 34 w 134"/>
                <a:gd name="T55" fmla="*/ 113 h 162"/>
                <a:gd name="T56" fmla="*/ 40 w 134"/>
                <a:gd name="T57" fmla="*/ 130 h 162"/>
                <a:gd name="T58" fmla="*/ 59 w 134"/>
                <a:gd name="T59" fmla="*/ 13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4" h="162">
                  <a:moveTo>
                    <a:pt x="102" y="136"/>
                  </a:moveTo>
                  <a:cubicBezTo>
                    <a:pt x="93" y="144"/>
                    <a:pt x="87" y="152"/>
                    <a:pt x="79" y="155"/>
                  </a:cubicBezTo>
                  <a:cubicBezTo>
                    <a:pt x="71" y="158"/>
                    <a:pt x="62" y="161"/>
                    <a:pt x="51" y="161"/>
                  </a:cubicBezTo>
                  <a:cubicBezTo>
                    <a:pt x="37" y="161"/>
                    <a:pt x="23" y="158"/>
                    <a:pt x="14" y="150"/>
                  </a:cubicBezTo>
                  <a:cubicBezTo>
                    <a:pt x="6" y="141"/>
                    <a:pt x="0" y="130"/>
                    <a:pt x="0" y="116"/>
                  </a:cubicBezTo>
                  <a:cubicBezTo>
                    <a:pt x="0" y="99"/>
                    <a:pt x="6" y="88"/>
                    <a:pt x="17" y="79"/>
                  </a:cubicBezTo>
                  <a:cubicBezTo>
                    <a:pt x="28" y="71"/>
                    <a:pt x="48" y="68"/>
                    <a:pt x="71" y="65"/>
                  </a:cubicBezTo>
                  <a:lnTo>
                    <a:pt x="99" y="65"/>
                  </a:lnTo>
                  <a:lnTo>
                    <a:pt x="99" y="57"/>
                  </a:lnTo>
                  <a:cubicBezTo>
                    <a:pt x="99" y="45"/>
                    <a:pt x="96" y="40"/>
                    <a:pt x="93" y="34"/>
                  </a:cubicBezTo>
                  <a:cubicBezTo>
                    <a:pt x="87" y="28"/>
                    <a:pt x="82" y="25"/>
                    <a:pt x="71" y="25"/>
                  </a:cubicBezTo>
                  <a:cubicBezTo>
                    <a:pt x="62" y="25"/>
                    <a:pt x="54" y="25"/>
                    <a:pt x="48" y="28"/>
                  </a:cubicBezTo>
                  <a:cubicBezTo>
                    <a:pt x="40" y="31"/>
                    <a:pt x="34" y="34"/>
                    <a:pt x="28" y="37"/>
                  </a:cubicBezTo>
                  <a:lnTo>
                    <a:pt x="17" y="14"/>
                  </a:lnTo>
                  <a:cubicBezTo>
                    <a:pt x="25" y="9"/>
                    <a:pt x="34" y="6"/>
                    <a:pt x="45" y="3"/>
                  </a:cubicBezTo>
                  <a:cubicBezTo>
                    <a:pt x="56" y="0"/>
                    <a:pt x="65" y="0"/>
                    <a:pt x="73" y="0"/>
                  </a:cubicBezTo>
                  <a:cubicBezTo>
                    <a:pt x="93" y="0"/>
                    <a:pt x="108" y="6"/>
                    <a:pt x="119" y="14"/>
                  </a:cubicBezTo>
                  <a:cubicBezTo>
                    <a:pt x="131" y="23"/>
                    <a:pt x="133" y="37"/>
                    <a:pt x="133" y="54"/>
                  </a:cubicBezTo>
                  <a:lnTo>
                    <a:pt x="133" y="158"/>
                  </a:lnTo>
                  <a:lnTo>
                    <a:pt x="107" y="158"/>
                  </a:lnTo>
                  <a:lnTo>
                    <a:pt x="102" y="136"/>
                  </a:lnTo>
                  <a:close/>
                  <a:moveTo>
                    <a:pt x="59" y="136"/>
                  </a:moveTo>
                  <a:cubicBezTo>
                    <a:pt x="71" y="136"/>
                    <a:pt x="82" y="133"/>
                    <a:pt x="87" y="124"/>
                  </a:cubicBezTo>
                  <a:cubicBezTo>
                    <a:pt x="93" y="116"/>
                    <a:pt x="99" y="107"/>
                    <a:pt x="99" y="96"/>
                  </a:cubicBezTo>
                  <a:lnTo>
                    <a:pt x="99" y="82"/>
                  </a:lnTo>
                  <a:lnTo>
                    <a:pt x="79" y="82"/>
                  </a:lnTo>
                  <a:cubicBezTo>
                    <a:pt x="62" y="82"/>
                    <a:pt x="51" y="85"/>
                    <a:pt x="45" y="90"/>
                  </a:cubicBezTo>
                  <a:cubicBezTo>
                    <a:pt x="37" y="96"/>
                    <a:pt x="34" y="102"/>
                    <a:pt x="34" y="113"/>
                  </a:cubicBezTo>
                  <a:cubicBezTo>
                    <a:pt x="34" y="119"/>
                    <a:pt x="37" y="124"/>
                    <a:pt x="40" y="130"/>
                  </a:cubicBezTo>
                  <a:cubicBezTo>
                    <a:pt x="45" y="133"/>
                    <a:pt x="51" y="136"/>
                    <a:pt x="59" y="1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6" name="Freeform 11"/>
            <p:cNvSpPr>
              <a:spLocks noChangeArrowheads="1"/>
            </p:cNvSpPr>
            <p:nvPr/>
          </p:nvSpPr>
          <p:spPr bwMode="auto">
            <a:xfrm>
              <a:off x="7717911" y="741918"/>
              <a:ext cx="36529" cy="69883"/>
            </a:xfrm>
            <a:custGeom>
              <a:avLst/>
              <a:gdLst>
                <a:gd name="T0" fmla="*/ 77 w 103"/>
                <a:gd name="T1" fmla="*/ 167 h 196"/>
                <a:gd name="T2" fmla="*/ 102 w 103"/>
                <a:gd name="T3" fmla="*/ 164 h 196"/>
                <a:gd name="T4" fmla="*/ 102 w 103"/>
                <a:gd name="T5" fmla="*/ 189 h 196"/>
                <a:gd name="T6" fmla="*/ 88 w 103"/>
                <a:gd name="T7" fmla="*/ 192 h 196"/>
                <a:gd name="T8" fmla="*/ 71 w 103"/>
                <a:gd name="T9" fmla="*/ 195 h 196"/>
                <a:gd name="T10" fmla="*/ 23 w 103"/>
                <a:gd name="T11" fmla="*/ 144 h 196"/>
                <a:gd name="T12" fmla="*/ 23 w 103"/>
                <a:gd name="T13" fmla="*/ 59 h 196"/>
                <a:gd name="T14" fmla="*/ 0 w 103"/>
                <a:gd name="T15" fmla="*/ 59 h 196"/>
                <a:gd name="T16" fmla="*/ 0 w 103"/>
                <a:gd name="T17" fmla="*/ 45 h 196"/>
                <a:gd name="T18" fmla="*/ 23 w 103"/>
                <a:gd name="T19" fmla="*/ 34 h 196"/>
                <a:gd name="T20" fmla="*/ 34 w 103"/>
                <a:gd name="T21" fmla="*/ 0 h 196"/>
                <a:gd name="T22" fmla="*/ 54 w 103"/>
                <a:gd name="T23" fmla="*/ 0 h 196"/>
                <a:gd name="T24" fmla="*/ 54 w 103"/>
                <a:gd name="T25" fmla="*/ 34 h 196"/>
                <a:gd name="T26" fmla="*/ 99 w 103"/>
                <a:gd name="T27" fmla="*/ 34 h 196"/>
                <a:gd name="T28" fmla="*/ 99 w 103"/>
                <a:gd name="T29" fmla="*/ 59 h 196"/>
                <a:gd name="T30" fmla="*/ 54 w 103"/>
                <a:gd name="T31" fmla="*/ 59 h 196"/>
                <a:gd name="T32" fmla="*/ 54 w 103"/>
                <a:gd name="T33" fmla="*/ 141 h 196"/>
                <a:gd name="T34" fmla="*/ 60 w 103"/>
                <a:gd name="T35" fmla="*/ 158 h 196"/>
                <a:gd name="T36" fmla="*/ 77 w 103"/>
                <a:gd name="T37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3" h="196">
                  <a:moveTo>
                    <a:pt x="77" y="167"/>
                  </a:moveTo>
                  <a:cubicBezTo>
                    <a:pt x="85" y="167"/>
                    <a:pt x="94" y="167"/>
                    <a:pt x="102" y="164"/>
                  </a:cubicBezTo>
                  <a:lnTo>
                    <a:pt x="102" y="189"/>
                  </a:lnTo>
                  <a:cubicBezTo>
                    <a:pt x="99" y="192"/>
                    <a:pt x="94" y="192"/>
                    <a:pt x="88" y="192"/>
                  </a:cubicBezTo>
                  <a:cubicBezTo>
                    <a:pt x="82" y="192"/>
                    <a:pt x="77" y="195"/>
                    <a:pt x="71" y="195"/>
                  </a:cubicBezTo>
                  <a:cubicBezTo>
                    <a:pt x="40" y="195"/>
                    <a:pt x="23" y="178"/>
                    <a:pt x="23" y="144"/>
                  </a:cubicBezTo>
                  <a:lnTo>
                    <a:pt x="23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23" y="34"/>
                  </a:lnTo>
                  <a:lnTo>
                    <a:pt x="34" y="0"/>
                  </a:lnTo>
                  <a:lnTo>
                    <a:pt x="54" y="0"/>
                  </a:lnTo>
                  <a:lnTo>
                    <a:pt x="54" y="34"/>
                  </a:lnTo>
                  <a:lnTo>
                    <a:pt x="99" y="34"/>
                  </a:lnTo>
                  <a:lnTo>
                    <a:pt x="99" y="59"/>
                  </a:lnTo>
                  <a:lnTo>
                    <a:pt x="54" y="59"/>
                  </a:lnTo>
                  <a:lnTo>
                    <a:pt x="54" y="141"/>
                  </a:lnTo>
                  <a:cubicBezTo>
                    <a:pt x="54" y="150"/>
                    <a:pt x="58" y="155"/>
                    <a:pt x="60" y="158"/>
                  </a:cubicBezTo>
                  <a:cubicBezTo>
                    <a:pt x="63" y="161"/>
                    <a:pt x="71" y="167"/>
                    <a:pt x="77" y="16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2"/>
            <p:cNvSpPr>
              <a:spLocks noChangeArrowheads="1"/>
            </p:cNvSpPr>
            <p:nvPr/>
          </p:nvSpPr>
          <p:spPr bwMode="auto">
            <a:xfrm>
              <a:off x="7763969" y="754624"/>
              <a:ext cx="47646" cy="58765"/>
            </a:xfrm>
            <a:custGeom>
              <a:avLst/>
              <a:gdLst>
                <a:gd name="T0" fmla="*/ 101 w 133"/>
                <a:gd name="T1" fmla="*/ 136 h 162"/>
                <a:gd name="T2" fmla="*/ 79 w 133"/>
                <a:gd name="T3" fmla="*/ 155 h 162"/>
                <a:gd name="T4" fmla="*/ 50 w 133"/>
                <a:gd name="T5" fmla="*/ 161 h 162"/>
                <a:gd name="T6" fmla="*/ 14 w 133"/>
                <a:gd name="T7" fmla="*/ 150 h 162"/>
                <a:gd name="T8" fmla="*/ 0 w 133"/>
                <a:gd name="T9" fmla="*/ 116 h 162"/>
                <a:gd name="T10" fmla="*/ 16 w 133"/>
                <a:gd name="T11" fmla="*/ 79 h 162"/>
                <a:gd name="T12" fmla="*/ 70 w 133"/>
                <a:gd name="T13" fmla="*/ 65 h 162"/>
                <a:gd name="T14" fmla="*/ 98 w 133"/>
                <a:gd name="T15" fmla="*/ 65 h 162"/>
                <a:gd name="T16" fmla="*/ 98 w 133"/>
                <a:gd name="T17" fmla="*/ 57 h 162"/>
                <a:gd name="T18" fmla="*/ 93 w 133"/>
                <a:gd name="T19" fmla="*/ 34 h 162"/>
                <a:gd name="T20" fmla="*/ 70 w 133"/>
                <a:gd name="T21" fmla="*/ 25 h 162"/>
                <a:gd name="T22" fmla="*/ 48 w 133"/>
                <a:gd name="T23" fmla="*/ 28 h 162"/>
                <a:gd name="T24" fmla="*/ 28 w 133"/>
                <a:gd name="T25" fmla="*/ 37 h 162"/>
                <a:gd name="T26" fmla="*/ 16 w 133"/>
                <a:gd name="T27" fmla="*/ 14 h 162"/>
                <a:gd name="T28" fmla="*/ 45 w 133"/>
                <a:gd name="T29" fmla="*/ 3 h 162"/>
                <a:gd name="T30" fmla="*/ 73 w 133"/>
                <a:gd name="T31" fmla="*/ 0 h 162"/>
                <a:gd name="T32" fmla="*/ 118 w 133"/>
                <a:gd name="T33" fmla="*/ 14 h 162"/>
                <a:gd name="T34" fmla="*/ 132 w 133"/>
                <a:gd name="T35" fmla="*/ 54 h 162"/>
                <a:gd name="T36" fmla="*/ 132 w 133"/>
                <a:gd name="T37" fmla="*/ 158 h 162"/>
                <a:gd name="T38" fmla="*/ 107 w 133"/>
                <a:gd name="T39" fmla="*/ 158 h 162"/>
                <a:gd name="T40" fmla="*/ 101 w 133"/>
                <a:gd name="T41" fmla="*/ 136 h 162"/>
                <a:gd name="T42" fmla="*/ 56 w 133"/>
                <a:gd name="T43" fmla="*/ 136 h 162"/>
                <a:gd name="T44" fmla="*/ 84 w 133"/>
                <a:gd name="T45" fmla="*/ 124 h 162"/>
                <a:gd name="T46" fmla="*/ 95 w 133"/>
                <a:gd name="T47" fmla="*/ 96 h 162"/>
                <a:gd name="T48" fmla="*/ 95 w 133"/>
                <a:gd name="T49" fmla="*/ 82 h 162"/>
                <a:gd name="T50" fmla="*/ 76 w 133"/>
                <a:gd name="T51" fmla="*/ 82 h 162"/>
                <a:gd name="T52" fmla="*/ 42 w 133"/>
                <a:gd name="T53" fmla="*/ 90 h 162"/>
                <a:gd name="T54" fmla="*/ 31 w 133"/>
                <a:gd name="T55" fmla="*/ 113 h 162"/>
                <a:gd name="T56" fmla="*/ 36 w 133"/>
                <a:gd name="T57" fmla="*/ 130 h 162"/>
                <a:gd name="T58" fmla="*/ 56 w 133"/>
                <a:gd name="T59" fmla="*/ 13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3" h="162">
                  <a:moveTo>
                    <a:pt x="101" y="136"/>
                  </a:moveTo>
                  <a:cubicBezTo>
                    <a:pt x="93" y="144"/>
                    <a:pt x="88" y="152"/>
                    <a:pt x="79" y="155"/>
                  </a:cubicBezTo>
                  <a:cubicBezTo>
                    <a:pt x="71" y="158"/>
                    <a:pt x="62" y="161"/>
                    <a:pt x="50" y="161"/>
                  </a:cubicBezTo>
                  <a:cubicBezTo>
                    <a:pt x="36" y="161"/>
                    <a:pt x="22" y="158"/>
                    <a:pt x="14" y="150"/>
                  </a:cubicBezTo>
                  <a:cubicBezTo>
                    <a:pt x="5" y="141"/>
                    <a:pt x="0" y="130"/>
                    <a:pt x="0" y="116"/>
                  </a:cubicBezTo>
                  <a:cubicBezTo>
                    <a:pt x="0" y="99"/>
                    <a:pt x="5" y="88"/>
                    <a:pt x="16" y="79"/>
                  </a:cubicBezTo>
                  <a:cubicBezTo>
                    <a:pt x="28" y="71"/>
                    <a:pt x="48" y="68"/>
                    <a:pt x="70" y="65"/>
                  </a:cubicBezTo>
                  <a:lnTo>
                    <a:pt x="98" y="65"/>
                  </a:lnTo>
                  <a:lnTo>
                    <a:pt x="98" y="57"/>
                  </a:lnTo>
                  <a:cubicBezTo>
                    <a:pt x="98" y="45"/>
                    <a:pt x="95" y="40"/>
                    <a:pt x="93" y="34"/>
                  </a:cubicBezTo>
                  <a:cubicBezTo>
                    <a:pt x="87" y="28"/>
                    <a:pt x="81" y="25"/>
                    <a:pt x="70" y="25"/>
                  </a:cubicBezTo>
                  <a:cubicBezTo>
                    <a:pt x="62" y="25"/>
                    <a:pt x="53" y="25"/>
                    <a:pt x="48" y="28"/>
                  </a:cubicBezTo>
                  <a:cubicBezTo>
                    <a:pt x="39" y="31"/>
                    <a:pt x="33" y="34"/>
                    <a:pt x="28" y="37"/>
                  </a:cubicBezTo>
                  <a:lnTo>
                    <a:pt x="16" y="14"/>
                  </a:lnTo>
                  <a:cubicBezTo>
                    <a:pt x="25" y="9"/>
                    <a:pt x="33" y="6"/>
                    <a:pt x="45" y="3"/>
                  </a:cubicBezTo>
                  <a:cubicBezTo>
                    <a:pt x="56" y="0"/>
                    <a:pt x="64" y="0"/>
                    <a:pt x="73" y="0"/>
                  </a:cubicBezTo>
                  <a:cubicBezTo>
                    <a:pt x="93" y="0"/>
                    <a:pt x="107" y="6"/>
                    <a:pt x="118" y="14"/>
                  </a:cubicBezTo>
                  <a:cubicBezTo>
                    <a:pt x="129" y="23"/>
                    <a:pt x="132" y="37"/>
                    <a:pt x="132" y="54"/>
                  </a:cubicBezTo>
                  <a:lnTo>
                    <a:pt x="132" y="158"/>
                  </a:lnTo>
                  <a:lnTo>
                    <a:pt x="107" y="158"/>
                  </a:lnTo>
                  <a:lnTo>
                    <a:pt x="101" y="136"/>
                  </a:lnTo>
                  <a:close/>
                  <a:moveTo>
                    <a:pt x="56" y="136"/>
                  </a:moveTo>
                  <a:cubicBezTo>
                    <a:pt x="67" y="136"/>
                    <a:pt x="79" y="133"/>
                    <a:pt x="84" y="124"/>
                  </a:cubicBezTo>
                  <a:cubicBezTo>
                    <a:pt x="90" y="116"/>
                    <a:pt x="95" y="107"/>
                    <a:pt x="95" y="96"/>
                  </a:cubicBezTo>
                  <a:lnTo>
                    <a:pt x="95" y="82"/>
                  </a:lnTo>
                  <a:lnTo>
                    <a:pt x="76" y="82"/>
                  </a:lnTo>
                  <a:cubicBezTo>
                    <a:pt x="59" y="82"/>
                    <a:pt x="48" y="85"/>
                    <a:pt x="42" y="90"/>
                  </a:cubicBezTo>
                  <a:cubicBezTo>
                    <a:pt x="33" y="96"/>
                    <a:pt x="31" y="102"/>
                    <a:pt x="31" y="113"/>
                  </a:cubicBezTo>
                  <a:cubicBezTo>
                    <a:pt x="31" y="119"/>
                    <a:pt x="33" y="124"/>
                    <a:pt x="36" y="130"/>
                  </a:cubicBezTo>
                  <a:cubicBezTo>
                    <a:pt x="42" y="133"/>
                    <a:pt x="48" y="136"/>
                    <a:pt x="56" y="1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3"/>
            <p:cNvSpPr>
              <a:spLocks noChangeArrowheads="1"/>
            </p:cNvSpPr>
            <p:nvPr/>
          </p:nvSpPr>
          <p:spPr bwMode="auto">
            <a:xfrm>
              <a:off x="7848145" y="737153"/>
              <a:ext cx="46058" cy="76235"/>
            </a:xfrm>
            <a:custGeom>
              <a:avLst/>
              <a:gdLst>
                <a:gd name="T0" fmla="*/ 129 w 130"/>
                <a:gd name="T1" fmla="*/ 150 h 210"/>
                <a:gd name="T2" fmla="*/ 110 w 130"/>
                <a:gd name="T3" fmla="*/ 192 h 210"/>
                <a:gd name="T4" fmla="*/ 56 w 130"/>
                <a:gd name="T5" fmla="*/ 209 h 210"/>
                <a:gd name="T6" fmla="*/ 0 w 130"/>
                <a:gd name="T7" fmla="*/ 198 h 210"/>
                <a:gd name="T8" fmla="*/ 0 w 130"/>
                <a:gd name="T9" fmla="*/ 167 h 210"/>
                <a:gd name="T10" fmla="*/ 31 w 130"/>
                <a:gd name="T11" fmla="*/ 178 h 210"/>
                <a:gd name="T12" fmla="*/ 59 w 130"/>
                <a:gd name="T13" fmla="*/ 181 h 210"/>
                <a:gd name="T14" fmla="*/ 87 w 130"/>
                <a:gd name="T15" fmla="*/ 172 h 210"/>
                <a:gd name="T16" fmla="*/ 96 w 130"/>
                <a:gd name="T17" fmla="*/ 152 h 210"/>
                <a:gd name="T18" fmla="*/ 87 w 130"/>
                <a:gd name="T19" fmla="*/ 133 h 210"/>
                <a:gd name="T20" fmla="*/ 50 w 130"/>
                <a:gd name="T21" fmla="*/ 113 h 210"/>
                <a:gd name="T22" fmla="*/ 11 w 130"/>
                <a:gd name="T23" fmla="*/ 88 h 210"/>
                <a:gd name="T24" fmla="*/ 0 w 130"/>
                <a:gd name="T25" fmla="*/ 54 h 210"/>
                <a:gd name="T26" fmla="*/ 17 w 130"/>
                <a:gd name="T27" fmla="*/ 14 h 210"/>
                <a:gd name="T28" fmla="*/ 64 w 130"/>
                <a:gd name="T29" fmla="*/ 0 h 210"/>
                <a:gd name="T30" fmla="*/ 124 w 130"/>
                <a:gd name="T31" fmla="*/ 14 h 210"/>
                <a:gd name="T32" fmla="*/ 112 w 130"/>
                <a:gd name="T33" fmla="*/ 42 h 210"/>
                <a:gd name="T34" fmla="*/ 64 w 130"/>
                <a:gd name="T35" fmla="*/ 31 h 210"/>
                <a:gd name="T36" fmla="*/ 39 w 130"/>
                <a:gd name="T37" fmla="*/ 40 h 210"/>
                <a:gd name="T38" fmla="*/ 31 w 130"/>
                <a:gd name="T39" fmla="*/ 59 h 210"/>
                <a:gd name="T40" fmla="*/ 33 w 130"/>
                <a:gd name="T41" fmla="*/ 73 h 210"/>
                <a:gd name="T42" fmla="*/ 45 w 130"/>
                <a:gd name="T43" fmla="*/ 85 h 210"/>
                <a:gd name="T44" fmla="*/ 73 w 130"/>
                <a:gd name="T45" fmla="*/ 99 h 210"/>
                <a:gd name="T46" fmla="*/ 107 w 130"/>
                <a:gd name="T47" fmla="*/ 116 h 210"/>
                <a:gd name="T48" fmla="*/ 121 w 130"/>
                <a:gd name="T49" fmla="*/ 136 h 210"/>
                <a:gd name="T50" fmla="*/ 129 w 130"/>
                <a:gd name="T51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10">
                  <a:moveTo>
                    <a:pt x="129" y="150"/>
                  </a:moveTo>
                  <a:cubicBezTo>
                    <a:pt x="129" y="167"/>
                    <a:pt x="124" y="184"/>
                    <a:pt x="110" y="192"/>
                  </a:cubicBezTo>
                  <a:cubicBezTo>
                    <a:pt x="96" y="200"/>
                    <a:pt x="79" y="209"/>
                    <a:pt x="56" y="209"/>
                  </a:cubicBezTo>
                  <a:cubicBezTo>
                    <a:pt x="33" y="209"/>
                    <a:pt x="14" y="206"/>
                    <a:pt x="0" y="198"/>
                  </a:cubicBezTo>
                  <a:lnTo>
                    <a:pt x="0" y="167"/>
                  </a:lnTo>
                  <a:cubicBezTo>
                    <a:pt x="8" y="172"/>
                    <a:pt x="19" y="175"/>
                    <a:pt x="31" y="178"/>
                  </a:cubicBezTo>
                  <a:cubicBezTo>
                    <a:pt x="42" y="181"/>
                    <a:pt x="50" y="181"/>
                    <a:pt x="59" y="181"/>
                  </a:cubicBezTo>
                  <a:cubicBezTo>
                    <a:pt x="73" y="181"/>
                    <a:pt x="81" y="178"/>
                    <a:pt x="87" y="172"/>
                  </a:cubicBezTo>
                  <a:cubicBezTo>
                    <a:pt x="93" y="167"/>
                    <a:pt x="96" y="161"/>
                    <a:pt x="96" y="152"/>
                  </a:cubicBezTo>
                  <a:cubicBezTo>
                    <a:pt x="96" y="144"/>
                    <a:pt x="93" y="138"/>
                    <a:pt x="87" y="133"/>
                  </a:cubicBezTo>
                  <a:cubicBezTo>
                    <a:pt x="81" y="127"/>
                    <a:pt x="70" y="121"/>
                    <a:pt x="50" y="113"/>
                  </a:cubicBezTo>
                  <a:cubicBezTo>
                    <a:pt x="31" y="105"/>
                    <a:pt x="19" y="96"/>
                    <a:pt x="11" y="88"/>
                  </a:cubicBezTo>
                  <a:cubicBezTo>
                    <a:pt x="2" y="79"/>
                    <a:pt x="0" y="65"/>
                    <a:pt x="0" y="54"/>
                  </a:cubicBezTo>
                  <a:cubicBezTo>
                    <a:pt x="0" y="37"/>
                    <a:pt x="6" y="23"/>
                    <a:pt x="17" y="14"/>
                  </a:cubicBezTo>
                  <a:cubicBezTo>
                    <a:pt x="29" y="6"/>
                    <a:pt x="45" y="0"/>
                    <a:pt x="64" y="0"/>
                  </a:cubicBezTo>
                  <a:cubicBezTo>
                    <a:pt x="84" y="0"/>
                    <a:pt x="104" y="6"/>
                    <a:pt x="124" y="14"/>
                  </a:cubicBezTo>
                  <a:lnTo>
                    <a:pt x="112" y="42"/>
                  </a:lnTo>
                  <a:cubicBezTo>
                    <a:pt x="96" y="34"/>
                    <a:pt x="79" y="31"/>
                    <a:pt x="64" y="31"/>
                  </a:cubicBezTo>
                  <a:cubicBezTo>
                    <a:pt x="53" y="31"/>
                    <a:pt x="45" y="34"/>
                    <a:pt x="39" y="40"/>
                  </a:cubicBezTo>
                  <a:cubicBezTo>
                    <a:pt x="33" y="45"/>
                    <a:pt x="31" y="51"/>
                    <a:pt x="31" y="59"/>
                  </a:cubicBezTo>
                  <a:cubicBezTo>
                    <a:pt x="31" y="65"/>
                    <a:pt x="31" y="71"/>
                    <a:pt x="33" y="73"/>
                  </a:cubicBezTo>
                  <a:cubicBezTo>
                    <a:pt x="36" y="76"/>
                    <a:pt x="40" y="82"/>
                    <a:pt x="45" y="85"/>
                  </a:cubicBezTo>
                  <a:cubicBezTo>
                    <a:pt x="51" y="88"/>
                    <a:pt x="59" y="93"/>
                    <a:pt x="73" y="99"/>
                  </a:cubicBezTo>
                  <a:cubicBezTo>
                    <a:pt x="87" y="105"/>
                    <a:pt x="99" y="111"/>
                    <a:pt x="107" y="116"/>
                  </a:cubicBezTo>
                  <a:cubicBezTo>
                    <a:pt x="116" y="122"/>
                    <a:pt x="118" y="127"/>
                    <a:pt x="121" y="136"/>
                  </a:cubicBezTo>
                  <a:cubicBezTo>
                    <a:pt x="127" y="133"/>
                    <a:pt x="129" y="141"/>
                    <a:pt x="129" y="1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14"/>
            <p:cNvSpPr>
              <a:spLocks noChangeArrowheads="1"/>
            </p:cNvSpPr>
            <p:nvPr/>
          </p:nvSpPr>
          <p:spPr bwMode="auto">
            <a:xfrm>
              <a:off x="7898969" y="754624"/>
              <a:ext cx="55587" cy="81001"/>
            </a:xfrm>
            <a:custGeom>
              <a:avLst/>
              <a:gdLst>
                <a:gd name="T0" fmla="*/ 0 w 156"/>
                <a:gd name="T1" fmla="*/ 0 h 224"/>
                <a:gd name="T2" fmla="*/ 36 w 156"/>
                <a:gd name="T3" fmla="*/ 0 h 224"/>
                <a:gd name="T4" fmla="*/ 67 w 156"/>
                <a:gd name="T5" fmla="*/ 87 h 224"/>
                <a:gd name="T6" fmla="*/ 76 w 156"/>
                <a:gd name="T7" fmla="*/ 124 h 224"/>
                <a:gd name="T8" fmla="*/ 76 w 156"/>
                <a:gd name="T9" fmla="*/ 124 h 224"/>
                <a:gd name="T10" fmla="*/ 82 w 156"/>
                <a:gd name="T11" fmla="*/ 104 h 224"/>
                <a:gd name="T12" fmla="*/ 118 w 156"/>
                <a:gd name="T13" fmla="*/ 0 h 224"/>
                <a:gd name="T14" fmla="*/ 155 w 156"/>
                <a:gd name="T15" fmla="*/ 0 h 224"/>
                <a:gd name="T16" fmla="*/ 87 w 156"/>
                <a:gd name="T17" fmla="*/ 175 h 224"/>
                <a:gd name="T18" fmla="*/ 28 w 156"/>
                <a:gd name="T19" fmla="*/ 223 h 224"/>
                <a:gd name="T20" fmla="*/ 5 w 156"/>
                <a:gd name="T21" fmla="*/ 220 h 224"/>
                <a:gd name="T22" fmla="*/ 5 w 156"/>
                <a:gd name="T23" fmla="*/ 195 h 224"/>
                <a:gd name="T24" fmla="*/ 22 w 156"/>
                <a:gd name="T25" fmla="*/ 197 h 224"/>
                <a:gd name="T26" fmla="*/ 56 w 156"/>
                <a:gd name="T27" fmla="*/ 169 h 224"/>
                <a:gd name="T28" fmla="*/ 62 w 156"/>
                <a:gd name="T29" fmla="*/ 155 h 224"/>
                <a:gd name="T30" fmla="*/ 0 w 156"/>
                <a:gd name="T3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24">
                  <a:moveTo>
                    <a:pt x="0" y="0"/>
                  </a:moveTo>
                  <a:lnTo>
                    <a:pt x="36" y="0"/>
                  </a:lnTo>
                  <a:lnTo>
                    <a:pt x="67" y="87"/>
                  </a:lnTo>
                  <a:cubicBezTo>
                    <a:pt x="73" y="99"/>
                    <a:pt x="76" y="113"/>
                    <a:pt x="76" y="124"/>
                  </a:cubicBezTo>
                  <a:lnTo>
                    <a:pt x="76" y="124"/>
                  </a:lnTo>
                  <a:cubicBezTo>
                    <a:pt x="76" y="118"/>
                    <a:pt x="80" y="113"/>
                    <a:pt x="82" y="104"/>
                  </a:cubicBezTo>
                  <a:cubicBezTo>
                    <a:pt x="85" y="96"/>
                    <a:pt x="96" y="62"/>
                    <a:pt x="118" y="0"/>
                  </a:cubicBezTo>
                  <a:lnTo>
                    <a:pt x="155" y="0"/>
                  </a:lnTo>
                  <a:lnTo>
                    <a:pt x="87" y="175"/>
                  </a:lnTo>
                  <a:cubicBezTo>
                    <a:pt x="76" y="206"/>
                    <a:pt x="56" y="223"/>
                    <a:pt x="28" y="223"/>
                  </a:cubicBezTo>
                  <a:cubicBezTo>
                    <a:pt x="19" y="223"/>
                    <a:pt x="14" y="223"/>
                    <a:pt x="5" y="220"/>
                  </a:cubicBezTo>
                  <a:lnTo>
                    <a:pt x="5" y="195"/>
                  </a:lnTo>
                  <a:cubicBezTo>
                    <a:pt x="11" y="195"/>
                    <a:pt x="17" y="197"/>
                    <a:pt x="22" y="197"/>
                  </a:cubicBezTo>
                  <a:cubicBezTo>
                    <a:pt x="39" y="197"/>
                    <a:pt x="50" y="189"/>
                    <a:pt x="56" y="169"/>
                  </a:cubicBezTo>
                  <a:lnTo>
                    <a:pt x="62" y="15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5"/>
            <p:cNvSpPr>
              <a:spLocks noChangeArrowheads="1"/>
            </p:cNvSpPr>
            <p:nvPr/>
          </p:nvSpPr>
          <p:spPr bwMode="auto">
            <a:xfrm>
              <a:off x="7959322" y="753036"/>
              <a:ext cx="42882" cy="58765"/>
            </a:xfrm>
            <a:custGeom>
              <a:avLst/>
              <a:gdLst>
                <a:gd name="T0" fmla="*/ 116 w 117"/>
                <a:gd name="T1" fmla="*/ 116 h 162"/>
                <a:gd name="T2" fmla="*/ 99 w 117"/>
                <a:gd name="T3" fmla="*/ 150 h 162"/>
                <a:gd name="T4" fmla="*/ 51 w 117"/>
                <a:gd name="T5" fmla="*/ 161 h 162"/>
                <a:gd name="T6" fmla="*/ 0 w 117"/>
                <a:gd name="T7" fmla="*/ 153 h 162"/>
                <a:gd name="T8" fmla="*/ 0 w 117"/>
                <a:gd name="T9" fmla="*/ 124 h 162"/>
                <a:gd name="T10" fmla="*/ 51 w 117"/>
                <a:gd name="T11" fmla="*/ 136 h 162"/>
                <a:gd name="T12" fmla="*/ 82 w 117"/>
                <a:gd name="T13" fmla="*/ 116 h 162"/>
                <a:gd name="T14" fmla="*/ 79 w 117"/>
                <a:gd name="T15" fmla="*/ 107 h 162"/>
                <a:gd name="T16" fmla="*/ 68 w 117"/>
                <a:gd name="T17" fmla="*/ 99 h 162"/>
                <a:gd name="T18" fmla="*/ 45 w 117"/>
                <a:gd name="T19" fmla="*/ 91 h 162"/>
                <a:gd name="T20" fmla="*/ 9 w 117"/>
                <a:gd name="T21" fmla="*/ 71 h 162"/>
                <a:gd name="T22" fmla="*/ 0 w 117"/>
                <a:gd name="T23" fmla="*/ 43 h 162"/>
                <a:gd name="T24" fmla="*/ 17 w 117"/>
                <a:gd name="T25" fmla="*/ 12 h 162"/>
                <a:gd name="T26" fmla="*/ 62 w 117"/>
                <a:gd name="T27" fmla="*/ 0 h 162"/>
                <a:gd name="T28" fmla="*/ 113 w 117"/>
                <a:gd name="T29" fmla="*/ 12 h 162"/>
                <a:gd name="T30" fmla="*/ 102 w 117"/>
                <a:gd name="T31" fmla="*/ 37 h 162"/>
                <a:gd name="T32" fmla="*/ 59 w 117"/>
                <a:gd name="T33" fmla="*/ 26 h 162"/>
                <a:gd name="T34" fmla="*/ 34 w 117"/>
                <a:gd name="T35" fmla="*/ 40 h 162"/>
                <a:gd name="T36" fmla="*/ 40 w 117"/>
                <a:gd name="T37" fmla="*/ 51 h 162"/>
                <a:gd name="T38" fmla="*/ 71 w 117"/>
                <a:gd name="T39" fmla="*/ 65 h 162"/>
                <a:gd name="T40" fmla="*/ 99 w 117"/>
                <a:gd name="T41" fmla="*/ 79 h 162"/>
                <a:gd name="T42" fmla="*/ 113 w 117"/>
                <a:gd name="T43" fmla="*/ 93 h 162"/>
                <a:gd name="T44" fmla="*/ 116 w 117"/>
                <a:gd name="T45" fmla="*/ 11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62">
                  <a:moveTo>
                    <a:pt x="116" y="116"/>
                  </a:moveTo>
                  <a:cubicBezTo>
                    <a:pt x="116" y="130"/>
                    <a:pt x="110" y="144"/>
                    <a:pt x="99" y="150"/>
                  </a:cubicBezTo>
                  <a:cubicBezTo>
                    <a:pt x="88" y="158"/>
                    <a:pt x="71" y="161"/>
                    <a:pt x="51" y="161"/>
                  </a:cubicBezTo>
                  <a:cubicBezTo>
                    <a:pt x="31" y="161"/>
                    <a:pt x="14" y="158"/>
                    <a:pt x="0" y="153"/>
                  </a:cubicBezTo>
                  <a:lnTo>
                    <a:pt x="0" y="124"/>
                  </a:lnTo>
                  <a:cubicBezTo>
                    <a:pt x="17" y="133"/>
                    <a:pt x="34" y="136"/>
                    <a:pt x="51" y="136"/>
                  </a:cubicBezTo>
                  <a:cubicBezTo>
                    <a:pt x="71" y="136"/>
                    <a:pt x="82" y="130"/>
                    <a:pt x="82" y="116"/>
                  </a:cubicBezTo>
                  <a:cubicBezTo>
                    <a:pt x="82" y="113"/>
                    <a:pt x="82" y="107"/>
                    <a:pt x="79" y="107"/>
                  </a:cubicBezTo>
                  <a:cubicBezTo>
                    <a:pt x="76" y="107"/>
                    <a:pt x="74" y="102"/>
                    <a:pt x="68" y="99"/>
                  </a:cubicBezTo>
                  <a:cubicBezTo>
                    <a:pt x="62" y="96"/>
                    <a:pt x="57" y="93"/>
                    <a:pt x="45" y="91"/>
                  </a:cubicBezTo>
                  <a:cubicBezTo>
                    <a:pt x="28" y="85"/>
                    <a:pt x="15" y="77"/>
                    <a:pt x="9" y="71"/>
                  </a:cubicBezTo>
                  <a:cubicBezTo>
                    <a:pt x="4" y="66"/>
                    <a:pt x="0" y="54"/>
                    <a:pt x="0" y="43"/>
                  </a:cubicBezTo>
                  <a:cubicBezTo>
                    <a:pt x="0" y="28"/>
                    <a:pt x="6" y="21"/>
                    <a:pt x="17" y="12"/>
                  </a:cubicBezTo>
                  <a:cubicBezTo>
                    <a:pt x="28" y="4"/>
                    <a:pt x="43" y="0"/>
                    <a:pt x="62" y="0"/>
                  </a:cubicBezTo>
                  <a:cubicBezTo>
                    <a:pt x="79" y="0"/>
                    <a:pt x="99" y="3"/>
                    <a:pt x="113" y="12"/>
                  </a:cubicBezTo>
                  <a:lnTo>
                    <a:pt x="102" y="37"/>
                  </a:lnTo>
                  <a:cubicBezTo>
                    <a:pt x="85" y="31"/>
                    <a:pt x="71" y="26"/>
                    <a:pt x="59" y="26"/>
                  </a:cubicBezTo>
                  <a:cubicBezTo>
                    <a:pt x="43" y="26"/>
                    <a:pt x="34" y="31"/>
                    <a:pt x="34" y="40"/>
                  </a:cubicBezTo>
                  <a:cubicBezTo>
                    <a:pt x="34" y="45"/>
                    <a:pt x="37" y="48"/>
                    <a:pt x="40" y="51"/>
                  </a:cubicBezTo>
                  <a:cubicBezTo>
                    <a:pt x="45" y="54"/>
                    <a:pt x="54" y="60"/>
                    <a:pt x="71" y="65"/>
                  </a:cubicBezTo>
                  <a:cubicBezTo>
                    <a:pt x="85" y="71"/>
                    <a:pt x="93" y="74"/>
                    <a:pt x="99" y="79"/>
                  </a:cubicBezTo>
                  <a:cubicBezTo>
                    <a:pt x="105" y="82"/>
                    <a:pt x="110" y="88"/>
                    <a:pt x="113" y="93"/>
                  </a:cubicBezTo>
                  <a:cubicBezTo>
                    <a:pt x="116" y="102"/>
                    <a:pt x="116" y="107"/>
                    <a:pt x="116" y="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16"/>
            <p:cNvSpPr>
              <a:spLocks noChangeArrowheads="1"/>
            </p:cNvSpPr>
            <p:nvPr/>
          </p:nvSpPr>
          <p:spPr bwMode="auto">
            <a:xfrm>
              <a:off x="8008556" y="741918"/>
              <a:ext cx="36530" cy="69883"/>
            </a:xfrm>
            <a:custGeom>
              <a:avLst/>
              <a:gdLst>
                <a:gd name="T0" fmla="*/ 76 w 102"/>
                <a:gd name="T1" fmla="*/ 167 h 196"/>
                <a:gd name="T2" fmla="*/ 101 w 102"/>
                <a:gd name="T3" fmla="*/ 164 h 196"/>
                <a:gd name="T4" fmla="*/ 101 w 102"/>
                <a:gd name="T5" fmla="*/ 189 h 196"/>
                <a:gd name="T6" fmla="*/ 87 w 102"/>
                <a:gd name="T7" fmla="*/ 192 h 196"/>
                <a:gd name="T8" fmla="*/ 70 w 102"/>
                <a:gd name="T9" fmla="*/ 195 h 196"/>
                <a:gd name="T10" fmla="*/ 22 w 102"/>
                <a:gd name="T11" fmla="*/ 144 h 196"/>
                <a:gd name="T12" fmla="*/ 22 w 102"/>
                <a:gd name="T13" fmla="*/ 59 h 196"/>
                <a:gd name="T14" fmla="*/ 0 w 102"/>
                <a:gd name="T15" fmla="*/ 59 h 196"/>
                <a:gd name="T16" fmla="*/ 0 w 102"/>
                <a:gd name="T17" fmla="*/ 45 h 196"/>
                <a:gd name="T18" fmla="*/ 22 w 102"/>
                <a:gd name="T19" fmla="*/ 34 h 196"/>
                <a:gd name="T20" fmla="*/ 34 w 102"/>
                <a:gd name="T21" fmla="*/ 0 h 196"/>
                <a:gd name="T22" fmla="*/ 53 w 102"/>
                <a:gd name="T23" fmla="*/ 0 h 196"/>
                <a:gd name="T24" fmla="*/ 53 w 102"/>
                <a:gd name="T25" fmla="*/ 34 h 196"/>
                <a:gd name="T26" fmla="*/ 98 w 102"/>
                <a:gd name="T27" fmla="*/ 34 h 196"/>
                <a:gd name="T28" fmla="*/ 98 w 102"/>
                <a:gd name="T29" fmla="*/ 59 h 196"/>
                <a:gd name="T30" fmla="*/ 53 w 102"/>
                <a:gd name="T31" fmla="*/ 59 h 196"/>
                <a:gd name="T32" fmla="*/ 53 w 102"/>
                <a:gd name="T33" fmla="*/ 141 h 196"/>
                <a:gd name="T34" fmla="*/ 59 w 102"/>
                <a:gd name="T35" fmla="*/ 158 h 196"/>
                <a:gd name="T36" fmla="*/ 76 w 102"/>
                <a:gd name="T37" fmla="*/ 16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96">
                  <a:moveTo>
                    <a:pt x="76" y="167"/>
                  </a:moveTo>
                  <a:cubicBezTo>
                    <a:pt x="84" y="167"/>
                    <a:pt x="93" y="167"/>
                    <a:pt x="101" y="164"/>
                  </a:cubicBezTo>
                  <a:lnTo>
                    <a:pt x="101" y="189"/>
                  </a:lnTo>
                  <a:cubicBezTo>
                    <a:pt x="98" y="192"/>
                    <a:pt x="93" y="192"/>
                    <a:pt x="87" y="192"/>
                  </a:cubicBezTo>
                  <a:cubicBezTo>
                    <a:pt x="81" y="192"/>
                    <a:pt x="76" y="195"/>
                    <a:pt x="70" y="195"/>
                  </a:cubicBezTo>
                  <a:cubicBezTo>
                    <a:pt x="39" y="195"/>
                    <a:pt x="22" y="178"/>
                    <a:pt x="22" y="144"/>
                  </a:cubicBezTo>
                  <a:lnTo>
                    <a:pt x="22" y="59"/>
                  </a:lnTo>
                  <a:lnTo>
                    <a:pt x="0" y="59"/>
                  </a:lnTo>
                  <a:lnTo>
                    <a:pt x="0" y="45"/>
                  </a:lnTo>
                  <a:lnTo>
                    <a:pt x="22" y="34"/>
                  </a:lnTo>
                  <a:lnTo>
                    <a:pt x="34" y="0"/>
                  </a:lnTo>
                  <a:lnTo>
                    <a:pt x="53" y="0"/>
                  </a:lnTo>
                  <a:lnTo>
                    <a:pt x="53" y="34"/>
                  </a:lnTo>
                  <a:lnTo>
                    <a:pt x="98" y="34"/>
                  </a:lnTo>
                  <a:lnTo>
                    <a:pt x="98" y="59"/>
                  </a:lnTo>
                  <a:lnTo>
                    <a:pt x="53" y="59"/>
                  </a:lnTo>
                  <a:lnTo>
                    <a:pt x="53" y="141"/>
                  </a:lnTo>
                  <a:cubicBezTo>
                    <a:pt x="53" y="150"/>
                    <a:pt x="56" y="155"/>
                    <a:pt x="59" y="158"/>
                  </a:cubicBezTo>
                  <a:cubicBezTo>
                    <a:pt x="62" y="161"/>
                    <a:pt x="67" y="167"/>
                    <a:pt x="76" y="16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2" name="Freeform 17"/>
            <p:cNvSpPr>
              <a:spLocks noChangeArrowheads="1"/>
            </p:cNvSpPr>
            <p:nvPr/>
          </p:nvSpPr>
          <p:spPr bwMode="auto">
            <a:xfrm>
              <a:off x="8051438" y="754624"/>
              <a:ext cx="49234" cy="58765"/>
            </a:xfrm>
            <a:custGeom>
              <a:avLst/>
              <a:gdLst>
                <a:gd name="T0" fmla="*/ 76 w 136"/>
                <a:gd name="T1" fmla="*/ 161 h 162"/>
                <a:gd name="T2" fmla="*/ 20 w 136"/>
                <a:gd name="T3" fmla="*/ 141 h 162"/>
                <a:gd name="T4" fmla="*/ 0 w 136"/>
                <a:gd name="T5" fmla="*/ 82 h 162"/>
                <a:gd name="T6" fmla="*/ 20 w 136"/>
                <a:gd name="T7" fmla="*/ 23 h 162"/>
                <a:gd name="T8" fmla="*/ 71 w 136"/>
                <a:gd name="T9" fmla="*/ 0 h 162"/>
                <a:gd name="T10" fmla="*/ 119 w 136"/>
                <a:gd name="T11" fmla="*/ 20 h 162"/>
                <a:gd name="T12" fmla="*/ 135 w 136"/>
                <a:gd name="T13" fmla="*/ 71 h 162"/>
                <a:gd name="T14" fmla="*/ 135 w 136"/>
                <a:gd name="T15" fmla="*/ 88 h 162"/>
                <a:gd name="T16" fmla="*/ 31 w 136"/>
                <a:gd name="T17" fmla="*/ 88 h 162"/>
                <a:gd name="T18" fmla="*/ 42 w 136"/>
                <a:gd name="T19" fmla="*/ 121 h 162"/>
                <a:gd name="T20" fmla="*/ 76 w 136"/>
                <a:gd name="T21" fmla="*/ 133 h 162"/>
                <a:gd name="T22" fmla="*/ 102 w 136"/>
                <a:gd name="T23" fmla="*/ 130 h 162"/>
                <a:gd name="T24" fmla="*/ 127 w 136"/>
                <a:gd name="T25" fmla="*/ 121 h 162"/>
                <a:gd name="T26" fmla="*/ 127 w 136"/>
                <a:gd name="T27" fmla="*/ 150 h 162"/>
                <a:gd name="T28" fmla="*/ 102 w 136"/>
                <a:gd name="T29" fmla="*/ 158 h 162"/>
                <a:gd name="T30" fmla="*/ 76 w 136"/>
                <a:gd name="T31" fmla="*/ 161 h 162"/>
                <a:gd name="T32" fmla="*/ 71 w 136"/>
                <a:gd name="T33" fmla="*/ 23 h 162"/>
                <a:gd name="T34" fmla="*/ 45 w 136"/>
                <a:gd name="T35" fmla="*/ 34 h 162"/>
                <a:gd name="T36" fmla="*/ 34 w 136"/>
                <a:gd name="T37" fmla="*/ 62 h 162"/>
                <a:gd name="T38" fmla="*/ 104 w 136"/>
                <a:gd name="T39" fmla="*/ 62 h 162"/>
                <a:gd name="T40" fmla="*/ 96 w 136"/>
                <a:gd name="T41" fmla="*/ 34 h 162"/>
                <a:gd name="T42" fmla="*/ 71 w 136"/>
                <a:gd name="T43" fmla="*/ 2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62">
                  <a:moveTo>
                    <a:pt x="76" y="161"/>
                  </a:moveTo>
                  <a:cubicBezTo>
                    <a:pt x="51" y="161"/>
                    <a:pt x="34" y="155"/>
                    <a:pt x="20" y="141"/>
                  </a:cubicBezTo>
                  <a:cubicBezTo>
                    <a:pt x="6" y="127"/>
                    <a:pt x="0" y="107"/>
                    <a:pt x="0" y="82"/>
                  </a:cubicBezTo>
                  <a:cubicBezTo>
                    <a:pt x="0" y="57"/>
                    <a:pt x="6" y="37"/>
                    <a:pt x="20" y="23"/>
                  </a:cubicBezTo>
                  <a:cubicBezTo>
                    <a:pt x="34" y="9"/>
                    <a:pt x="51" y="0"/>
                    <a:pt x="71" y="0"/>
                  </a:cubicBezTo>
                  <a:cubicBezTo>
                    <a:pt x="90" y="0"/>
                    <a:pt x="107" y="6"/>
                    <a:pt x="119" y="20"/>
                  </a:cubicBezTo>
                  <a:cubicBezTo>
                    <a:pt x="130" y="31"/>
                    <a:pt x="135" y="48"/>
                    <a:pt x="135" y="71"/>
                  </a:cubicBezTo>
                  <a:lnTo>
                    <a:pt x="135" y="88"/>
                  </a:lnTo>
                  <a:lnTo>
                    <a:pt x="31" y="88"/>
                  </a:lnTo>
                  <a:cubicBezTo>
                    <a:pt x="31" y="102"/>
                    <a:pt x="37" y="113"/>
                    <a:pt x="42" y="121"/>
                  </a:cubicBezTo>
                  <a:cubicBezTo>
                    <a:pt x="51" y="130"/>
                    <a:pt x="62" y="133"/>
                    <a:pt x="76" y="133"/>
                  </a:cubicBezTo>
                  <a:cubicBezTo>
                    <a:pt x="85" y="133"/>
                    <a:pt x="94" y="133"/>
                    <a:pt x="102" y="130"/>
                  </a:cubicBezTo>
                  <a:cubicBezTo>
                    <a:pt x="111" y="127"/>
                    <a:pt x="119" y="124"/>
                    <a:pt x="127" y="121"/>
                  </a:cubicBezTo>
                  <a:lnTo>
                    <a:pt x="127" y="150"/>
                  </a:lnTo>
                  <a:cubicBezTo>
                    <a:pt x="119" y="152"/>
                    <a:pt x="110" y="155"/>
                    <a:pt x="102" y="158"/>
                  </a:cubicBezTo>
                  <a:cubicBezTo>
                    <a:pt x="96" y="158"/>
                    <a:pt x="87" y="161"/>
                    <a:pt x="76" y="161"/>
                  </a:cubicBezTo>
                  <a:close/>
                  <a:moveTo>
                    <a:pt x="71" y="23"/>
                  </a:moveTo>
                  <a:cubicBezTo>
                    <a:pt x="59" y="23"/>
                    <a:pt x="51" y="26"/>
                    <a:pt x="45" y="34"/>
                  </a:cubicBezTo>
                  <a:cubicBezTo>
                    <a:pt x="39" y="43"/>
                    <a:pt x="34" y="51"/>
                    <a:pt x="34" y="62"/>
                  </a:cubicBezTo>
                  <a:lnTo>
                    <a:pt x="104" y="62"/>
                  </a:lnTo>
                  <a:cubicBezTo>
                    <a:pt x="104" y="48"/>
                    <a:pt x="102" y="40"/>
                    <a:pt x="96" y="34"/>
                  </a:cubicBezTo>
                  <a:cubicBezTo>
                    <a:pt x="90" y="28"/>
                    <a:pt x="82" y="23"/>
                    <a:pt x="71" y="2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3" name="Freeform 18"/>
            <p:cNvSpPr>
              <a:spLocks noChangeArrowheads="1"/>
            </p:cNvSpPr>
            <p:nvPr/>
          </p:nvSpPr>
          <p:spPr bwMode="auto">
            <a:xfrm>
              <a:off x="8113379" y="754624"/>
              <a:ext cx="85764" cy="58765"/>
            </a:xfrm>
            <a:custGeom>
              <a:avLst/>
              <a:gdLst>
                <a:gd name="T0" fmla="*/ 130 w 236"/>
                <a:gd name="T1" fmla="*/ 158 h 162"/>
                <a:gd name="T2" fmla="*/ 96 w 236"/>
                <a:gd name="T3" fmla="*/ 158 h 162"/>
                <a:gd name="T4" fmla="*/ 96 w 236"/>
                <a:gd name="T5" fmla="*/ 62 h 162"/>
                <a:gd name="T6" fmla="*/ 91 w 236"/>
                <a:gd name="T7" fmla="*/ 37 h 162"/>
                <a:gd name="T8" fmla="*/ 71 w 236"/>
                <a:gd name="T9" fmla="*/ 28 h 162"/>
                <a:gd name="T10" fmla="*/ 43 w 236"/>
                <a:gd name="T11" fmla="*/ 40 h 162"/>
                <a:gd name="T12" fmla="*/ 34 w 236"/>
                <a:gd name="T13" fmla="*/ 82 h 162"/>
                <a:gd name="T14" fmla="*/ 34 w 236"/>
                <a:gd name="T15" fmla="*/ 158 h 162"/>
                <a:gd name="T16" fmla="*/ 0 w 236"/>
                <a:gd name="T17" fmla="*/ 158 h 162"/>
                <a:gd name="T18" fmla="*/ 0 w 236"/>
                <a:gd name="T19" fmla="*/ 3 h 162"/>
                <a:gd name="T20" fmla="*/ 26 w 236"/>
                <a:gd name="T21" fmla="*/ 3 h 162"/>
                <a:gd name="T22" fmla="*/ 31 w 236"/>
                <a:gd name="T23" fmla="*/ 23 h 162"/>
                <a:gd name="T24" fmla="*/ 34 w 236"/>
                <a:gd name="T25" fmla="*/ 23 h 162"/>
                <a:gd name="T26" fmla="*/ 54 w 236"/>
                <a:gd name="T27" fmla="*/ 6 h 162"/>
                <a:gd name="T28" fmla="*/ 82 w 236"/>
                <a:gd name="T29" fmla="*/ 0 h 162"/>
                <a:gd name="T30" fmla="*/ 130 w 236"/>
                <a:gd name="T31" fmla="*/ 25 h 162"/>
                <a:gd name="T32" fmla="*/ 133 w 236"/>
                <a:gd name="T33" fmla="*/ 25 h 162"/>
                <a:gd name="T34" fmla="*/ 153 w 236"/>
                <a:gd name="T35" fmla="*/ 9 h 162"/>
                <a:gd name="T36" fmla="*/ 181 w 236"/>
                <a:gd name="T37" fmla="*/ 3 h 162"/>
                <a:gd name="T38" fmla="*/ 220 w 236"/>
                <a:gd name="T39" fmla="*/ 17 h 162"/>
                <a:gd name="T40" fmla="*/ 235 w 236"/>
                <a:gd name="T41" fmla="*/ 59 h 162"/>
                <a:gd name="T42" fmla="*/ 235 w 236"/>
                <a:gd name="T43" fmla="*/ 161 h 162"/>
                <a:gd name="T44" fmla="*/ 201 w 236"/>
                <a:gd name="T45" fmla="*/ 161 h 162"/>
                <a:gd name="T46" fmla="*/ 201 w 236"/>
                <a:gd name="T47" fmla="*/ 65 h 162"/>
                <a:gd name="T48" fmla="*/ 195 w 236"/>
                <a:gd name="T49" fmla="*/ 40 h 162"/>
                <a:gd name="T50" fmla="*/ 175 w 236"/>
                <a:gd name="T51" fmla="*/ 31 h 162"/>
                <a:gd name="T52" fmla="*/ 147 w 236"/>
                <a:gd name="T53" fmla="*/ 42 h 162"/>
                <a:gd name="T54" fmla="*/ 139 w 236"/>
                <a:gd name="T55" fmla="*/ 79 h 162"/>
                <a:gd name="T56" fmla="*/ 139 w 236"/>
                <a:gd name="T57" fmla="*/ 158 h 162"/>
                <a:gd name="T58" fmla="*/ 130 w 236"/>
                <a:gd name="T59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6" h="162">
                  <a:moveTo>
                    <a:pt x="130" y="158"/>
                  </a:moveTo>
                  <a:lnTo>
                    <a:pt x="96" y="158"/>
                  </a:lnTo>
                  <a:lnTo>
                    <a:pt x="96" y="62"/>
                  </a:lnTo>
                  <a:cubicBezTo>
                    <a:pt x="96" y="51"/>
                    <a:pt x="93" y="42"/>
                    <a:pt x="91" y="37"/>
                  </a:cubicBezTo>
                  <a:cubicBezTo>
                    <a:pt x="85" y="31"/>
                    <a:pt x="79" y="28"/>
                    <a:pt x="71" y="28"/>
                  </a:cubicBezTo>
                  <a:cubicBezTo>
                    <a:pt x="57" y="28"/>
                    <a:pt x="49" y="32"/>
                    <a:pt x="43" y="40"/>
                  </a:cubicBezTo>
                  <a:cubicBezTo>
                    <a:pt x="38" y="49"/>
                    <a:pt x="34" y="62"/>
                    <a:pt x="34" y="82"/>
                  </a:cubicBezTo>
                  <a:lnTo>
                    <a:pt x="34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26" y="3"/>
                  </a:lnTo>
                  <a:lnTo>
                    <a:pt x="31" y="23"/>
                  </a:lnTo>
                  <a:lnTo>
                    <a:pt x="34" y="23"/>
                  </a:lnTo>
                  <a:cubicBezTo>
                    <a:pt x="40" y="14"/>
                    <a:pt x="45" y="9"/>
                    <a:pt x="54" y="6"/>
                  </a:cubicBezTo>
                  <a:cubicBezTo>
                    <a:pt x="62" y="3"/>
                    <a:pt x="71" y="0"/>
                    <a:pt x="82" y="0"/>
                  </a:cubicBezTo>
                  <a:cubicBezTo>
                    <a:pt x="105" y="0"/>
                    <a:pt x="122" y="9"/>
                    <a:pt x="130" y="25"/>
                  </a:cubicBezTo>
                  <a:lnTo>
                    <a:pt x="133" y="25"/>
                  </a:lnTo>
                  <a:cubicBezTo>
                    <a:pt x="139" y="17"/>
                    <a:pt x="145" y="12"/>
                    <a:pt x="153" y="9"/>
                  </a:cubicBezTo>
                  <a:cubicBezTo>
                    <a:pt x="162" y="7"/>
                    <a:pt x="170" y="3"/>
                    <a:pt x="181" y="3"/>
                  </a:cubicBezTo>
                  <a:cubicBezTo>
                    <a:pt x="201" y="3"/>
                    <a:pt x="212" y="9"/>
                    <a:pt x="220" y="17"/>
                  </a:cubicBezTo>
                  <a:cubicBezTo>
                    <a:pt x="229" y="25"/>
                    <a:pt x="235" y="40"/>
                    <a:pt x="235" y="59"/>
                  </a:cubicBezTo>
                  <a:lnTo>
                    <a:pt x="235" y="161"/>
                  </a:lnTo>
                  <a:lnTo>
                    <a:pt x="201" y="161"/>
                  </a:lnTo>
                  <a:lnTo>
                    <a:pt x="201" y="65"/>
                  </a:lnTo>
                  <a:cubicBezTo>
                    <a:pt x="201" y="54"/>
                    <a:pt x="198" y="46"/>
                    <a:pt x="195" y="40"/>
                  </a:cubicBezTo>
                  <a:cubicBezTo>
                    <a:pt x="192" y="35"/>
                    <a:pt x="184" y="31"/>
                    <a:pt x="175" y="31"/>
                  </a:cubicBezTo>
                  <a:cubicBezTo>
                    <a:pt x="161" y="31"/>
                    <a:pt x="153" y="34"/>
                    <a:pt x="147" y="42"/>
                  </a:cubicBezTo>
                  <a:cubicBezTo>
                    <a:pt x="141" y="51"/>
                    <a:pt x="139" y="62"/>
                    <a:pt x="139" y="79"/>
                  </a:cubicBezTo>
                  <a:lnTo>
                    <a:pt x="139" y="158"/>
                  </a:lnTo>
                  <a:lnTo>
                    <a:pt x="130" y="15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Freeform 19"/>
            <p:cNvSpPr>
              <a:spLocks noChangeArrowheads="1"/>
            </p:cNvSpPr>
            <p:nvPr/>
          </p:nvSpPr>
          <p:spPr bwMode="auto">
            <a:xfrm>
              <a:off x="8205495" y="753036"/>
              <a:ext cx="42882" cy="58765"/>
            </a:xfrm>
            <a:custGeom>
              <a:avLst/>
              <a:gdLst>
                <a:gd name="T0" fmla="*/ 116 w 117"/>
                <a:gd name="T1" fmla="*/ 116 h 162"/>
                <a:gd name="T2" fmla="*/ 99 w 117"/>
                <a:gd name="T3" fmla="*/ 150 h 162"/>
                <a:gd name="T4" fmla="*/ 51 w 117"/>
                <a:gd name="T5" fmla="*/ 161 h 162"/>
                <a:gd name="T6" fmla="*/ 0 w 117"/>
                <a:gd name="T7" fmla="*/ 153 h 162"/>
                <a:gd name="T8" fmla="*/ 0 w 117"/>
                <a:gd name="T9" fmla="*/ 124 h 162"/>
                <a:gd name="T10" fmla="*/ 51 w 117"/>
                <a:gd name="T11" fmla="*/ 136 h 162"/>
                <a:gd name="T12" fmla="*/ 82 w 117"/>
                <a:gd name="T13" fmla="*/ 116 h 162"/>
                <a:gd name="T14" fmla="*/ 79 w 117"/>
                <a:gd name="T15" fmla="*/ 107 h 162"/>
                <a:gd name="T16" fmla="*/ 68 w 117"/>
                <a:gd name="T17" fmla="*/ 99 h 162"/>
                <a:gd name="T18" fmla="*/ 45 w 117"/>
                <a:gd name="T19" fmla="*/ 91 h 162"/>
                <a:gd name="T20" fmla="*/ 9 w 117"/>
                <a:gd name="T21" fmla="*/ 71 h 162"/>
                <a:gd name="T22" fmla="*/ 0 w 117"/>
                <a:gd name="T23" fmla="*/ 43 h 162"/>
                <a:gd name="T24" fmla="*/ 17 w 117"/>
                <a:gd name="T25" fmla="*/ 12 h 162"/>
                <a:gd name="T26" fmla="*/ 62 w 117"/>
                <a:gd name="T27" fmla="*/ 0 h 162"/>
                <a:gd name="T28" fmla="*/ 113 w 117"/>
                <a:gd name="T29" fmla="*/ 12 h 162"/>
                <a:gd name="T30" fmla="*/ 102 w 117"/>
                <a:gd name="T31" fmla="*/ 37 h 162"/>
                <a:gd name="T32" fmla="*/ 59 w 117"/>
                <a:gd name="T33" fmla="*/ 26 h 162"/>
                <a:gd name="T34" fmla="*/ 34 w 117"/>
                <a:gd name="T35" fmla="*/ 40 h 162"/>
                <a:gd name="T36" fmla="*/ 40 w 117"/>
                <a:gd name="T37" fmla="*/ 51 h 162"/>
                <a:gd name="T38" fmla="*/ 71 w 117"/>
                <a:gd name="T39" fmla="*/ 65 h 162"/>
                <a:gd name="T40" fmla="*/ 99 w 117"/>
                <a:gd name="T41" fmla="*/ 79 h 162"/>
                <a:gd name="T42" fmla="*/ 113 w 117"/>
                <a:gd name="T43" fmla="*/ 93 h 162"/>
                <a:gd name="T44" fmla="*/ 116 w 117"/>
                <a:gd name="T45" fmla="*/ 11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62">
                  <a:moveTo>
                    <a:pt x="116" y="116"/>
                  </a:moveTo>
                  <a:cubicBezTo>
                    <a:pt x="116" y="130"/>
                    <a:pt x="110" y="144"/>
                    <a:pt x="99" y="150"/>
                  </a:cubicBezTo>
                  <a:cubicBezTo>
                    <a:pt x="88" y="158"/>
                    <a:pt x="71" y="161"/>
                    <a:pt x="51" y="161"/>
                  </a:cubicBezTo>
                  <a:cubicBezTo>
                    <a:pt x="31" y="161"/>
                    <a:pt x="14" y="158"/>
                    <a:pt x="0" y="153"/>
                  </a:cubicBezTo>
                  <a:lnTo>
                    <a:pt x="0" y="124"/>
                  </a:lnTo>
                  <a:cubicBezTo>
                    <a:pt x="17" y="133"/>
                    <a:pt x="34" y="136"/>
                    <a:pt x="51" y="136"/>
                  </a:cubicBezTo>
                  <a:cubicBezTo>
                    <a:pt x="71" y="136"/>
                    <a:pt x="82" y="130"/>
                    <a:pt x="82" y="116"/>
                  </a:cubicBezTo>
                  <a:cubicBezTo>
                    <a:pt x="82" y="113"/>
                    <a:pt x="82" y="107"/>
                    <a:pt x="79" y="107"/>
                  </a:cubicBezTo>
                  <a:cubicBezTo>
                    <a:pt x="76" y="107"/>
                    <a:pt x="74" y="102"/>
                    <a:pt x="68" y="99"/>
                  </a:cubicBezTo>
                  <a:cubicBezTo>
                    <a:pt x="63" y="96"/>
                    <a:pt x="57" y="93"/>
                    <a:pt x="45" y="91"/>
                  </a:cubicBezTo>
                  <a:cubicBezTo>
                    <a:pt x="28" y="85"/>
                    <a:pt x="15" y="77"/>
                    <a:pt x="9" y="71"/>
                  </a:cubicBezTo>
                  <a:cubicBezTo>
                    <a:pt x="4" y="66"/>
                    <a:pt x="0" y="54"/>
                    <a:pt x="0" y="43"/>
                  </a:cubicBezTo>
                  <a:cubicBezTo>
                    <a:pt x="0" y="28"/>
                    <a:pt x="6" y="21"/>
                    <a:pt x="17" y="12"/>
                  </a:cubicBezTo>
                  <a:cubicBezTo>
                    <a:pt x="28" y="4"/>
                    <a:pt x="42" y="0"/>
                    <a:pt x="62" y="0"/>
                  </a:cubicBezTo>
                  <a:cubicBezTo>
                    <a:pt x="79" y="0"/>
                    <a:pt x="99" y="3"/>
                    <a:pt x="113" y="12"/>
                  </a:cubicBezTo>
                  <a:lnTo>
                    <a:pt x="102" y="37"/>
                  </a:lnTo>
                  <a:cubicBezTo>
                    <a:pt x="85" y="31"/>
                    <a:pt x="71" y="26"/>
                    <a:pt x="59" y="26"/>
                  </a:cubicBezTo>
                  <a:cubicBezTo>
                    <a:pt x="42" y="26"/>
                    <a:pt x="34" y="31"/>
                    <a:pt x="34" y="40"/>
                  </a:cubicBezTo>
                  <a:cubicBezTo>
                    <a:pt x="34" y="45"/>
                    <a:pt x="37" y="48"/>
                    <a:pt x="40" y="51"/>
                  </a:cubicBezTo>
                  <a:cubicBezTo>
                    <a:pt x="45" y="54"/>
                    <a:pt x="54" y="60"/>
                    <a:pt x="71" y="65"/>
                  </a:cubicBezTo>
                  <a:cubicBezTo>
                    <a:pt x="85" y="71"/>
                    <a:pt x="93" y="74"/>
                    <a:pt x="99" y="79"/>
                  </a:cubicBezTo>
                  <a:cubicBezTo>
                    <a:pt x="105" y="82"/>
                    <a:pt x="110" y="88"/>
                    <a:pt x="113" y="93"/>
                  </a:cubicBezTo>
                  <a:cubicBezTo>
                    <a:pt x="116" y="102"/>
                    <a:pt x="116" y="107"/>
                    <a:pt x="116" y="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5" name="Freeform 20"/>
            <p:cNvSpPr>
              <a:spLocks noChangeArrowheads="1"/>
            </p:cNvSpPr>
            <p:nvPr/>
          </p:nvSpPr>
          <p:spPr bwMode="auto">
            <a:xfrm>
              <a:off x="8283319" y="733977"/>
              <a:ext cx="55587" cy="77823"/>
            </a:xfrm>
            <a:custGeom>
              <a:avLst/>
              <a:gdLst>
                <a:gd name="T0" fmla="*/ 98 w 156"/>
                <a:gd name="T1" fmla="*/ 34 h 215"/>
                <a:gd name="T2" fmla="*/ 53 w 156"/>
                <a:gd name="T3" fmla="*/ 53 h 215"/>
                <a:gd name="T4" fmla="*/ 36 w 156"/>
                <a:gd name="T5" fmla="*/ 110 h 215"/>
                <a:gd name="T6" fmla="*/ 53 w 156"/>
                <a:gd name="T7" fmla="*/ 166 h 215"/>
                <a:gd name="T8" fmla="*/ 98 w 156"/>
                <a:gd name="T9" fmla="*/ 186 h 215"/>
                <a:gd name="T10" fmla="*/ 124 w 156"/>
                <a:gd name="T11" fmla="*/ 183 h 215"/>
                <a:gd name="T12" fmla="*/ 149 w 156"/>
                <a:gd name="T13" fmla="*/ 177 h 215"/>
                <a:gd name="T14" fmla="*/ 149 w 156"/>
                <a:gd name="T15" fmla="*/ 206 h 215"/>
                <a:gd name="T16" fmla="*/ 96 w 156"/>
                <a:gd name="T17" fmla="*/ 214 h 215"/>
                <a:gd name="T18" fmla="*/ 25 w 156"/>
                <a:gd name="T19" fmla="*/ 186 h 215"/>
                <a:gd name="T20" fmla="*/ 0 w 156"/>
                <a:gd name="T21" fmla="*/ 107 h 215"/>
                <a:gd name="T22" fmla="*/ 11 w 156"/>
                <a:gd name="T23" fmla="*/ 50 h 215"/>
                <a:gd name="T24" fmla="*/ 45 w 156"/>
                <a:gd name="T25" fmla="*/ 14 h 215"/>
                <a:gd name="T26" fmla="*/ 96 w 156"/>
                <a:gd name="T27" fmla="*/ 0 h 215"/>
                <a:gd name="T28" fmla="*/ 155 w 156"/>
                <a:gd name="T29" fmla="*/ 14 h 215"/>
                <a:gd name="T30" fmla="*/ 143 w 156"/>
                <a:gd name="T31" fmla="*/ 42 h 215"/>
                <a:gd name="T32" fmla="*/ 121 w 156"/>
                <a:gd name="T33" fmla="*/ 34 h 215"/>
                <a:gd name="T34" fmla="*/ 98 w 156"/>
                <a:gd name="T35" fmla="*/ 3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" h="215">
                  <a:moveTo>
                    <a:pt x="98" y="34"/>
                  </a:moveTo>
                  <a:cubicBezTo>
                    <a:pt x="79" y="34"/>
                    <a:pt x="64" y="39"/>
                    <a:pt x="53" y="53"/>
                  </a:cubicBezTo>
                  <a:cubicBezTo>
                    <a:pt x="42" y="67"/>
                    <a:pt x="36" y="87"/>
                    <a:pt x="36" y="110"/>
                  </a:cubicBezTo>
                  <a:cubicBezTo>
                    <a:pt x="36" y="135"/>
                    <a:pt x="42" y="155"/>
                    <a:pt x="53" y="166"/>
                  </a:cubicBezTo>
                  <a:cubicBezTo>
                    <a:pt x="64" y="180"/>
                    <a:pt x="79" y="186"/>
                    <a:pt x="98" y="186"/>
                  </a:cubicBezTo>
                  <a:cubicBezTo>
                    <a:pt x="107" y="186"/>
                    <a:pt x="116" y="186"/>
                    <a:pt x="124" y="183"/>
                  </a:cubicBezTo>
                  <a:cubicBezTo>
                    <a:pt x="133" y="180"/>
                    <a:pt x="141" y="180"/>
                    <a:pt x="149" y="177"/>
                  </a:cubicBezTo>
                  <a:lnTo>
                    <a:pt x="149" y="206"/>
                  </a:lnTo>
                  <a:cubicBezTo>
                    <a:pt x="132" y="211"/>
                    <a:pt x="115" y="214"/>
                    <a:pt x="96" y="214"/>
                  </a:cubicBezTo>
                  <a:cubicBezTo>
                    <a:pt x="64" y="214"/>
                    <a:pt x="42" y="206"/>
                    <a:pt x="25" y="186"/>
                  </a:cubicBezTo>
                  <a:cubicBezTo>
                    <a:pt x="8" y="169"/>
                    <a:pt x="0" y="141"/>
                    <a:pt x="0" y="107"/>
                  </a:cubicBezTo>
                  <a:cubicBezTo>
                    <a:pt x="0" y="84"/>
                    <a:pt x="3" y="67"/>
                    <a:pt x="11" y="50"/>
                  </a:cubicBezTo>
                  <a:cubicBezTo>
                    <a:pt x="20" y="34"/>
                    <a:pt x="31" y="23"/>
                    <a:pt x="45" y="14"/>
                  </a:cubicBezTo>
                  <a:cubicBezTo>
                    <a:pt x="59" y="6"/>
                    <a:pt x="76" y="0"/>
                    <a:pt x="96" y="0"/>
                  </a:cubicBezTo>
                  <a:cubicBezTo>
                    <a:pt x="115" y="0"/>
                    <a:pt x="135" y="5"/>
                    <a:pt x="155" y="14"/>
                  </a:cubicBezTo>
                  <a:lnTo>
                    <a:pt x="143" y="42"/>
                  </a:lnTo>
                  <a:cubicBezTo>
                    <a:pt x="138" y="39"/>
                    <a:pt x="130" y="37"/>
                    <a:pt x="121" y="34"/>
                  </a:cubicBezTo>
                  <a:cubicBezTo>
                    <a:pt x="113" y="32"/>
                    <a:pt x="107" y="34"/>
                    <a:pt x="98" y="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6" name="Freeform 21"/>
            <p:cNvSpPr>
              <a:spLocks noChangeArrowheads="1"/>
            </p:cNvSpPr>
            <p:nvPr/>
          </p:nvSpPr>
          <p:spPr bwMode="auto">
            <a:xfrm>
              <a:off x="8343671" y="754624"/>
              <a:ext cx="54000" cy="58765"/>
            </a:xfrm>
            <a:custGeom>
              <a:avLst/>
              <a:gdLst>
                <a:gd name="T0" fmla="*/ 147 w 148"/>
                <a:gd name="T1" fmla="*/ 79 h 162"/>
                <a:gd name="T2" fmla="*/ 127 w 148"/>
                <a:gd name="T3" fmla="*/ 138 h 162"/>
                <a:gd name="T4" fmla="*/ 73 w 148"/>
                <a:gd name="T5" fmla="*/ 161 h 162"/>
                <a:gd name="T6" fmla="*/ 34 w 148"/>
                <a:gd name="T7" fmla="*/ 152 h 162"/>
                <a:gd name="T8" fmla="*/ 8 w 148"/>
                <a:gd name="T9" fmla="*/ 124 h 162"/>
                <a:gd name="T10" fmla="*/ 0 w 148"/>
                <a:gd name="T11" fmla="*/ 82 h 162"/>
                <a:gd name="T12" fmla="*/ 20 w 148"/>
                <a:gd name="T13" fmla="*/ 23 h 162"/>
                <a:gd name="T14" fmla="*/ 73 w 148"/>
                <a:gd name="T15" fmla="*/ 0 h 162"/>
                <a:gd name="T16" fmla="*/ 127 w 148"/>
                <a:gd name="T17" fmla="*/ 23 h 162"/>
                <a:gd name="T18" fmla="*/ 147 w 148"/>
                <a:gd name="T19" fmla="*/ 79 h 162"/>
                <a:gd name="T20" fmla="*/ 34 w 148"/>
                <a:gd name="T21" fmla="*/ 79 h 162"/>
                <a:gd name="T22" fmla="*/ 73 w 148"/>
                <a:gd name="T23" fmla="*/ 133 h 162"/>
                <a:gd name="T24" fmla="*/ 113 w 148"/>
                <a:gd name="T25" fmla="*/ 79 h 162"/>
                <a:gd name="T26" fmla="*/ 73 w 148"/>
                <a:gd name="T27" fmla="*/ 25 h 162"/>
                <a:gd name="T28" fmla="*/ 42 w 148"/>
                <a:gd name="T29" fmla="*/ 40 h 162"/>
                <a:gd name="T30" fmla="*/ 34 w 148"/>
                <a:gd name="T31" fmla="*/ 7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8" h="162">
                  <a:moveTo>
                    <a:pt x="147" y="79"/>
                  </a:moveTo>
                  <a:cubicBezTo>
                    <a:pt x="147" y="104"/>
                    <a:pt x="141" y="124"/>
                    <a:pt x="127" y="138"/>
                  </a:cubicBezTo>
                  <a:cubicBezTo>
                    <a:pt x="113" y="152"/>
                    <a:pt x="96" y="161"/>
                    <a:pt x="73" y="161"/>
                  </a:cubicBezTo>
                  <a:cubicBezTo>
                    <a:pt x="59" y="161"/>
                    <a:pt x="46" y="158"/>
                    <a:pt x="34" y="152"/>
                  </a:cubicBezTo>
                  <a:cubicBezTo>
                    <a:pt x="23" y="147"/>
                    <a:pt x="14" y="136"/>
                    <a:pt x="8" y="124"/>
                  </a:cubicBezTo>
                  <a:cubicBezTo>
                    <a:pt x="3" y="113"/>
                    <a:pt x="0" y="99"/>
                    <a:pt x="0" y="82"/>
                  </a:cubicBezTo>
                  <a:cubicBezTo>
                    <a:pt x="0" y="57"/>
                    <a:pt x="6" y="37"/>
                    <a:pt x="20" y="23"/>
                  </a:cubicBezTo>
                  <a:cubicBezTo>
                    <a:pt x="34" y="9"/>
                    <a:pt x="51" y="0"/>
                    <a:pt x="73" y="0"/>
                  </a:cubicBezTo>
                  <a:cubicBezTo>
                    <a:pt x="96" y="0"/>
                    <a:pt x="113" y="9"/>
                    <a:pt x="127" y="23"/>
                  </a:cubicBezTo>
                  <a:cubicBezTo>
                    <a:pt x="141" y="34"/>
                    <a:pt x="147" y="54"/>
                    <a:pt x="147" y="79"/>
                  </a:cubicBezTo>
                  <a:close/>
                  <a:moveTo>
                    <a:pt x="34" y="79"/>
                  </a:moveTo>
                  <a:cubicBezTo>
                    <a:pt x="34" y="116"/>
                    <a:pt x="48" y="133"/>
                    <a:pt x="73" y="133"/>
                  </a:cubicBezTo>
                  <a:cubicBezTo>
                    <a:pt x="99" y="133"/>
                    <a:pt x="113" y="116"/>
                    <a:pt x="113" y="79"/>
                  </a:cubicBezTo>
                  <a:cubicBezTo>
                    <a:pt x="113" y="42"/>
                    <a:pt x="99" y="25"/>
                    <a:pt x="73" y="25"/>
                  </a:cubicBezTo>
                  <a:cubicBezTo>
                    <a:pt x="59" y="25"/>
                    <a:pt x="51" y="31"/>
                    <a:pt x="42" y="40"/>
                  </a:cubicBezTo>
                  <a:cubicBezTo>
                    <a:pt x="37" y="48"/>
                    <a:pt x="34" y="62"/>
                    <a:pt x="34" y="7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Freeform 22"/>
            <p:cNvSpPr>
              <a:spLocks noChangeArrowheads="1"/>
            </p:cNvSpPr>
            <p:nvPr/>
          </p:nvSpPr>
          <p:spPr bwMode="auto">
            <a:xfrm>
              <a:off x="8405610" y="754624"/>
              <a:ext cx="84176" cy="58765"/>
            </a:xfrm>
            <a:custGeom>
              <a:avLst/>
              <a:gdLst>
                <a:gd name="T0" fmla="*/ 133 w 235"/>
                <a:gd name="T1" fmla="*/ 158 h 162"/>
                <a:gd name="T2" fmla="*/ 99 w 235"/>
                <a:gd name="T3" fmla="*/ 158 h 162"/>
                <a:gd name="T4" fmla="*/ 99 w 235"/>
                <a:gd name="T5" fmla="*/ 62 h 162"/>
                <a:gd name="T6" fmla="*/ 93 w 235"/>
                <a:gd name="T7" fmla="*/ 37 h 162"/>
                <a:gd name="T8" fmla="*/ 73 w 235"/>
                <a:gd name="T9" fmla="*/ 28 h 162"/>
                <a:gd name="T10" fmla="*/ 45 w 235"/>
                <a:gd name="T11" fmla="*/ 40 h 162"/>
                <a:gd name="T12" fmla="*/ 37 w 235"/>
                <a:gd name="T13" fmla="*/ 82 h 162"/>
                <a:gd name="T14" fmla="*/ 37 w 235"/>
                <a:gd name="T15" fmla="*/ 158 h 162"/>
                <a:gd name="T16" fmla="*/ 0 w 235"/>
                <a:gd name="T17" fmla="*/ 158 h 162"/>
                <a:gd name="T18" fmla="*/ 0 w 235"/>
                <a:gd name="T19" fmla="*/ 3 h 162"/>
                <a:gd name="T20" fmla="*/ 25 w 235"/>
                <a:gd name="T21" fmla="*/ 3 h 162"/>
                <a:gd name="T22" fmla="*/ 31 w 235"/>
                <a:gd name="T23" fmla="*/ 23 h 162"/>
                <a:gd name="T24" fmla="*/ 34 w 235"/>
                <a:gd name="T25" fmla="*/ 23 h 162"/>
                <a:gd name="T26" fmla="*/ 54 w 235"/>
                <a:gd name="T27" fmla="*/ 6 h 162"/>
                <a:gd name="T28" fmla="*/ 82 w 235"/>
                <a:gd name="T29" fmla="*/ 0 h 162"/>
                <a:gd name="T30" fmla="*/ 130 w 235"/>
                <a:gd name="T31" fmla="*/ 25 h 162"/>
                <a:gd name="T32" fmla="*/ 133 w 235"/>
                <a:gd name="T33" fmla="*/ 25 h 162"/>
                <a:gd name="T34" fmla="*/ 152 w 235"/>
                <a:gd name="T35" fmla="*/ 9 h 162"/>
                <a:gd name="T36" fmla="*/ 181 w 235"/>
                <a:gd name="T37" fmla="*/ 3 h 162"/>
                <a:gd name="T38" fmla="*/ 220 w 235"/>
                <a:gd name="T39" fmla="*/ 17 h 162"/>
                <a:gd name="T40" fmla="*/ 234 w 235"/>
                <a:gd name="T41" fmla="*/ 59 h 162"/>
                <a:gd name="T42" fmla="*/ 234 w 235"/>
                <a:gd name="T43" fmla="*/ 161 h 162"/>
                <a:gd name="T44" fmla="*/ 198 w 235"/>
                <a:gd name="T45" fmla="*/ 161 h 162"/>
                <a:gd name="T46" fmla="*/ 198 w 235"/>
                <a:gd name="T47" fmla="*/ 65 h 162"/>
                <a:gd name="T48" fmla="*/ 192 w 235"/>
                <a:gd name="T49" fmla="*/ 40 h 162"/>
                <a:gd name="T50" fmla="*/ 172 w 235"/>
                <a:gd name="T51" fmla="*/ 31 h 162"/>
                <a:gd name="T52" fmla="*/ 144 w 235"/>
                <a:gd name="T53" fmla="*/ 42 h 162"/>
                <a:gd name="T54" fmla="*/ 135 w 235"/>
                <a:gd name="T55" fmla="*/ 79 h 162"/>
                <a:gd name="T56" fmla="*/ 135 w 235"/>
                <a:gd name="T57" fmla="*/ 158 h 162"/>
                <a:gd name="T58" fmla="*/ 133 w 235"/>
                <a:gd name="T59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5" h="162">
                  <a:moveTo>
                    <a:pt x="133" y="158"/>
                  </a:moveTo>
                  <a:lnTo>
                    <a:pt x="99" y="158"/>
                  </a:lnTo>
                  <a:lnTo>
                    <a:pt x="99" y="62"/>
                  </a:lnTo>
                  <a:cubicBezTo>
                    <a:pt x="99" y="51"/>
                    <a:pt x="96" y="42"/>
                    <a:pt x="93" y="37"/>
                  </a:cubicBezTo>
                  <a:cubicBezTo>
                    <a:pt x="88" y="31"/>
                    <a:pt x="82" y="28"/>
                    <a:pt x="73" y="28"/>
                  </a:cubicBezTo>
                  <a:cubicBezTo>
                    <a:pt x="59" y="28"/>
                    <a:pt x="51" y="32"/>
                    <a:pt x="45" y="40"/>
                  </a:cubicBezTo>
                  <a:cubicBezTo>
                    <a:pt x="40" y="49"/>
                    <a:pt x="37" y="62"/>
                    <a:pt x="37" y="82"/>
                  </a:cubicBezTo>
                  <a:lnTo>
                    <a:pt x="37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25" y="3"/>
                  </a:lnTo>
                  <a:lnTo>
                    <a:pt x="31" y="23"/>
                  </a:lnTo>
                  <a:lnTo>
                    <a:pt x="34" y="23"/>
                  </a:lnTo>
                  <a:cubicBezTo>
                    <a:pt x="40" y="14"/>
                    <a:pt x="45" y="9"/>
                    <a:pt x="54" y="6"/>
                  </a:cubicBezTo>
                  <a:cubicBezTo>
                    <a:pt x="62" y="3"/>
                    <a:pt x="71" y="0"/>
                    <a:pt x="82" y="0"/>
                  </a:cubicBezTo>
                  <a:cubicBezTo>
                    <a:pt x="104" y="0"/>
                    <a:pt x="121" y="9"/>
                    <a:pt x="130" y="25"/>
                  </a:cubicBezTo>
                  <a:lnTo>
                    <a:pt x="133" y="25"/>
                  </a:lnTo>
                  <a:cubicBezTo>
                    <a:pt x="138" y="17"/>
                    <a:pt x="144" y="12"/>
                    <a:pt x="152" y="9"/>
                  </a:cubicBezTo>
                  <a:cubicBezTo>
                    <a:pt x="161" y="7"/>
                    <a:pt x="169" y="3"/>
                    <a:pt x="181" y="3"/>
                  </a:cubicBezTo>
                  <a:cubicBezTo>
                    <a:pt x="200" y="3"/>
                    <a:pt x="212" y="9"/>
                    <a:pt x="220" y="17"/>
                  </a:cubicBezTo>
                  <a:cubicBezTo>
                    <a:pt x="229" y="25"/>
                    <a:pt x="234" y="40"/>
                    <a:pt x="234" y="59"/>
                  </a:cubicBezTo>
                  <a:lnTo>
                    <a:pt x="234" y="161"/>
                  </a:lnTo>
                  <a:lnTo>
                    <a:pt x="198" y="161"/>
                  </a:lnTo>
                  <a:lnTo>
                    <a:pt x="198" y="65"/>
                  </a:lnTo>
                  <a:cubicBezTo>
                    <a:pt x="198" y="54"/>
                    <a:pt x="195" y="46"/>
                    <a:pt x="192" y="40"/>
                  </a:cubicBezTo>
                  <a:cubicBezTo>
                    <a:pt x="189" y="35"/>
                    <a:pt x="181" y="31"/>
                    <a:pt x="172" y="31"/>
                  </a:cubicBezTo>
                  <a:cubicBezTo>
                    <a:pt x="158" y="31"/>
                    <a:pt x="150" y="34"/>
                    <a:pt x="144" y="42"/>
                  </a:cubicBezTo>
                  <a:cubicBezTo>
                    <a:pt x="138" y="51"/>
                    <a:pt x="135" y="62"/>
                    <a:pt x="135" y="79"/>
                  </a:cubicBezTo>
                  <a:lnTo>
                    <a:pt x="135" y="158"/>
                  </a:lnTo>
                  <a:lnTo>
                    <a:pt x="133" y="15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23"/>
            <p:cNvSpPr>
              <a:spLocks noChangeArrowheads="1"/>
            </p:cNvSpPr>
            <p:nvPr/>
          </p:nvSpPr>
          <p:spPr bwMode="auto">
            <a:xfrm>
              <a:off x="8502492" y="753036"/>
              <a:ext cx="50823" cy="82589"/>
            </a:xfrm>
            <a:custGeom>
              <a:avLst/>
              <a:gdLst>
                <a:gd name="T0" fmla="*/ 79 w 142"/>
                <a:gd name="T1" fmla="*/ 164 h 230"/>
                <a:gd name="T2" fmla="*/ 34 w 142"/>
                <a:gd name="T3" fmla="*/ 141 h 230"/>
                <a:gd name="T4" fmla="*/ 31 w 142"/>
                <a:gd name="T5" fmla="*/ 141 h 230"/>
                <a:gd name="T6" fmla="*/ 34 w 142"/>
                <a:gd name="T7" fmla="*/ 164 h 230"/>
                <a:gd name="T8" fmla="*/ 34 w 142"/>
                <a:gd name="T9" fmla="*/ 229 h 230"/>
                <a:gd name="T10" fmla="*/ 0 w 142"/>
                <a:gd name="T11" fmla="*/ 229 h 230"/>
                <a:gd name="T12" fmla="*/ 0 w 142"/>
                <a:gd name="T13" fmla="*/ 3 h 230"/>
                <a:gd name="T14" fmla="*/ 26 w 142"/>
                <a:gd name="T15" fmla="*/ 3 h 230"/>
                <a:gd name="T16" fmla="*/ 31 w 142"/>
                <a:gd name="T17" fmla="*/ 23 h 230"/>
                <a:gd name="T18" fmla="*/ 34 w 142"/>
                <a:gd name="T19" fmla="*/ 23 h 230"/>
                <a:gd name="T20" fmla="*/ 79 w 142"/>
                <a:gd name="T21" fmla="*/ 0 h 230"/>
                <a:gd name="T22" fmla="*/ 124 w 142"/>
                <a:gd name="T23" fmla="*/ 20 h 230"/>
                <a:gd name="T24" fmla="*/ 141 w 142"/>
                <a:gd name="T25" fmla="*/ 79 h 230"/>
                <a:gd name="T26" fmla="*/ 124 w 142"/>
                <a:gd name="T27" fmla="*/ 139 h 230"/>
                <a:gd name="T28" fmla="*/ 79 w 142"/>
                <a:gd name="T29" fmla="*/ 164 h 230"/>
                <a:gd name="T30" fmla="*/ 71 w 142"/>
                <a:gd name="T31" fmla="*/ 28 h 230"/>
                <a:gd name="T32" fmla="*/ 42 w 142"/>
                <a:gd name="T33" fmla="*/ 40 h 230"/>
                <a:gd name="T34" fmla="*/ 34 w 142"/>
                <a:gd name="T35" fmla="*/ 76 h 230"/>
                <a:gd name="T36" fmla="*/ 34 w 142"/>
                <a:gd name="T37" fmla="*/ 82 h 230"/>
                <a:gd name="T38" fmla="*/ 42 w 142"/>
                <a:gd name="T39" fmla="*/ 124 h 230"/>
                <a:gd name="T40" fmla="*/ 71 w 142"/>
                <a:gd name="T41" fmla="*/ 139 h 230"/>
                <a:gd name="T42" fmla="*/ 96 w 142"/>
                <a:gd name="T43" fmla="*/ 124 h 230"/>
                <a:gd name="T44" fmla="*/ 105 w 142"/>
                <a:gd name="T45" fmla="*/ 85 h 230"/>
                <a:gd name="T46" fmla="*/ 96 w 142"/>
                <a:gd name="T47" fmla="*/ 45 h 230"/>
                <a:gd name="T48" fmla="*/ 71 w 142"/>
                <a:gd name="T49" fmla="*/ 2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230">
                  <a:moveTo>
                    <a:pt x="79" y="164"/>
                  </a:moveTo>
                  <a:cubicBezTo>
                    <a:pt x="59" y="164"/>
                    <a:pt x="45" y="155"/>
                    <a:pt x="34" y="141"/>
                  </a:cubicBezTo>
                  <a:lnTo>
                    <a:pt x="31" y="141"/>
                  </a:lnTo>
                  <a:cubicBezTo>
                    <a:pt x="31" y="155"/>
                    <a:pt x="34" y="161"/>
                    <a:pt x="34" y="164"/>
                  </a:cubicBezTo>
                  <a:lnTo>
                    <a:pt x="34" y="229"/>
                  </a:lnTo>
                  <a:lnTo>
                    <a:pt x="0" y="229"/>
                  </a:lnTo>
                  <a:lnTo>
                    <a:pt x="0" y="3"/>
                  </a:lnTo>
                  <a:lnTo>
                    <a:pt x="26" y="3"/>
                  </a:lnTo>
                  <a:cubicBezTo>
                    <a:pt x="26" y="6"/>
                    <a:pt x="28" y="12"/>
                    <a:pt x="31" y="23"/>
                  </a:cubicBezTo>
                  <a:lnTo>
                    <a:pt x="34" y="23"/>
                  </a:lnTo>
                  <a:cubicBezTo>
                    <a:pt x="45" y="6"/>
                    <a:pt x="59" y="0"/>
                    <a:pt x="79" y="0"/>
                  </a:cubicBezTo>
                  <a:cubicBezTo>
                    <a:pt x="99" y="0"/>
                    <a:pt x="113" y="6"/>
                    <a:pt x="124" y="20"/>
                  </a:cubicBezTo>
                  <a:cubicBezTo>
                    <a:pt x="136" y="34"/>
                    <a:pt x="141" y="54"/>
                    <a:pt x="141" y="79"/>
                  </a:cubicBezTo>
                  <a:cubicBezTo>
                    <a:pt x="141" y="105"/>
                    <a:pt x="136" y="124"/>
                    <a:pt x="124" y="139"/>
                  </a:cubicBezTo>
                  <a:cubicBezTo>
                    <a:pt x="113" y="155"/>
                    <a:pt x="99" y="164"/>
                    <a:pt x="79" y="164"/>
                  </a:cubicBezTo>
                  <a:close/>
                  <a:moveTo>
                    <a:pt x="71" y="28"/>
                  </a:moveTo>
                  <a:cubicBezTo>
                    <a:pt x="57" y="28"/>
                    <a:pt x="48" y="31"/>
                    <a:pt x="42" y="40"/>
                  </a:cubicBezTo>
                  <a:cubicBezTo>
                    <a:pt x="37" y="48"/>
                    <a:pt x="34" y="60"/>
                    <a:pt x="34" y="76"/>
                  </a:cubicBezTo>
                  <a:lnTo>
                    <a:pt x="34" y="82"/>
                  </a:lnTo>
                  <a:cubicBezTo>
                    <a:pt x="34" y="102"/>
                    <a:pt x="37" y="116"/>
                    <a:pt x="42" y="124"/>
                  </a:cubicBezTo>
                  <a:cubicBezTo>
                    <a:pt x="48" y="133"/>
                    <a:pt x="60" y="139"/>
                    <a:pt x="71" y="139"/>
                  </a:cubicBezTo>
                  <a:cubicBezTo>
                    <a:pt x="83" y="139"/>
                    <a:pt x="90" y="133"/>
                    <a:pt x="96" y="124"/>
                  </a:cubicBezTo>
                  <a:cubicBezTo>
                    <a:pt x="102" y="116"/>
                    <a:pt x="105" y="102"/>
                    <a:pt x="105" y="85"/>
                  </a:cubicBezTo>
                  <a:cubicBezTo>
                    <a:pt x="105" y="68"/>
                    <a:pt x="102" y="54"/>
                    <a:pt x="96" y="45"/>
                  </a:cubicBezTo>
                  <a:cubicBezTo>
                    <a:pt x="93" y="34"/>
                    <a:pt x="85" y="28"/>
                    <a:pt x="71" y="2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" name="Freeform 24"/>
            <p:cNvSpPr>
              <a:spLocks noChangeArrowheads="1"/>
            </p:cNvSpPr>
            <p:nvPr/>
          </p:nvSpPr>
          <p:spPr bwMode="auto">
            <a:xfrm>
              <a:off x="8559669" y="754624"/>
              <a:ext cx="47646" cy="58765"/>
            </a:xfrm>
            <a:custGeom>
              <a:avLst/>
              <a:gdLst>
                <a:gd name="T0" fmla="*/ 102 w 134"/>
                <a:gd name="T1" fmla="*/ 136 h 162"/>
                <a:gd name="T2" fmla="*/ 79 w 134"/>
                <a:gd name="T3" fmla="*/ 155 h 162"/>
                <a:gd name="T4" fmla="*/ 51 w 134"/>
                <a:gd name="T5" fmla="*/ 161 h 162"/>
                <a:gd name="T6" fmla="*/ 14 w 134"/>
                <a:gd name="T7" fmla="*/ 150 h 162"/>
                <a:gd name="T8" fmla="*/ 0 w 134"/>
                <a:gd name="T9" fmla="*/ 116 h 162"/>
                <a:gd name="T10" fmla="*/ 17 w 134"/>
                <a:gd name="T11" fmla="*/ 79 h 162"/>
                <a:gd name="T12" fmla="*/ 71 w 134"/>
                <a:gd name="T13" fmla="*/ 65 h 162"/>
                <a:gd name="T14" fmla="*/ 99 w 134"/>
                <a:gd name="T15" fmla="*/ 65 h 162"/>
                <a:gd name="T16" fmla="*/ 99 w 134"/>
                <a:gd name="T17" fmla="*/ 57 h 162"/>
                <a:gd name="T18" fmla="*/ 93 w 134"/>
                <a:gd name="T19" fmla="*/ 34 h 162"/>
                <a:gd name="T20" fmla="*/ 71 w 134"/>
                <a:gd name="T21" fmla="*/ 25 h 162"/>
                <a:gd name="T22" fmla="*/ 48 w 134"/>
                <a:gd name="T23" fmla="*/ 28 h 162"/>
                <a:gd name="T24" fmla="*/ 28 w 134"/>
                <a:gd name="T25" fmla="*/ 37 h 162"/>
                <a:gd name="T26" fmla="*/ 17 w 134"/>
                <a:gd name="T27" fmla="*/ 14 h 162"/>
                <a:gd name="T28" fmla="*/ 45 w 134"/>
                <a:gd name="T29" fmla="*/ 3 h 162"/>
                <a:gd name="T30" fmla="*/ 74 w 134"/>
                <a:gd name="T31" fmla="*/ 0 h 162"/>
                <a:gd name="T32" fmla="*/ 119 w 134"/>
                <a:gd name="T33" fmla="*/ 14 h 162"/>
                <a:gd name="T34" fmla="*/ 133 w 134"/>
                <a:gd name="T35" fmla="*/ 54 h 162"/>
                <a:gd name="T36" fmla="*/ 133 w 134"/>
                <a:gd name="T37" fmla="*/ 158 h 162"/>
                <a:gd name="T38" fmla="*/ 107 w 134"/>
                <a:gd name="T39" fmla="*/ 158 h 162"/>
                <a:gd name="T40" fmla="*/ 102 w 134"/>
                <a:gd name="T41" fmla="*/ 136 h 162"/>
                <a:gd name="T42" fmla="*/ 59 w 134"/>
                <a:gd name="T43" fmla="*/ 136 h 162"/>
                <a:gd name="T44" fmla="*/ 88 w 134"/>
                <a:gd name="T45" fmla="*/ 124 h 162"/>
                <a:gd name="T46" fmla="*/ 99 w 134"/>
                <a:gd name="T47" fmla="*/ 96 h 162"/>
                <a:gd name="T48" fmla="*/ 99 w 134"/>
                <a:gd name="T49" fmla="*/ 82 h 162"/>
                <a:gd name="T50" fmla="*/ 79 w 134"/>
                <a:gd name="T51" fmla="*/ 82 h 162"/>
                <a:gd name="T52" fmla="*/ 45 w 134"/>
                <a:gd name="T53" fmla="*/ 90 h 162"/>
                <a:gd name="T54" fmla="*/ 34 w 134"/>
                <a:gd name="T55" fmla="*/ 113 h 162"/>
                <a:gd name="T56" fmla="*/ 40 w 134"/>
                <a:gd name="T57" fmla="*/ 130 h 162"/>
                <a:gd name="T58" fmla="*/ 59 w 134"/>
                <a:gd name="T59" fmla="*/ 13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4" h="162">
                  <a:moveTo>
                    <a:pt x="102" y="136"/>
                  </a:moveTo>
                  <a:cubicBezTo>
                    <a:pt x="93" y="144"/>
                    <a:pt x="88" y="152"/>
                    <a:pt x="79" y="155"/>
                  </a:cubicBezTo>
                  <a:cubicBezTo>
                    <a:pt x="71" y="158"/>
                    <a:pt x="62" y="161"/>
                    <a:pt x="51" y="161"/>
                  </a:cubicBezTo>
                  <a:cubicBezTo>
                    <a:pt x="37" y="161"/>
                    <a:pt x="23" y="158"/>
                    <a:pt x="14" y="150"/>
                  </a:cubicBezTo>
                  <a:cubicBezTo>
                    <a:pt x="6" y="141"/>
                    <a:pt x="0" y="130"/>
                    <a:pt x="0" y="116"/>
                  </a:cubicBezTo>
                  <a:cubicBezTo>
                    <a:pt x="0" y="99"/>
                    <a:pt x="6" y="88"/>
                    <a:pt x="17" y="79"/>
                  </a:cubicBezTo>
                  <a:cubicBezTo>
                    <a:pt x="28" y="71"/>
                    <a:pt x="48" y="68"/>
                    <a:pt x="71" y="65"/>
                  </a:cubicBezTo>
                  <a:lnTo>
                    <a:pt x="99" y="65"/>
                  </a:lnTo>
                  <a:lnTo>
                    <a:pt x="99" y="57"/>
                  </a:lnTo>
                  <a:cubicBezTo>
                    <a:pt x="99" y="45"/>
                    <a:pt x="96" y="40"/>
                    <a:pt x="93" y="34"/>
                  </a:cubicBezTo>
                  <a:cubicBezTo>
                    <a:pt x="88" y="28"/>
                    <a:pt x="82" y="25"/>
                    <a:pt x="71" y="25"/>
                  </a:cubicBezTo>
                  <a:cubicBezTo>
                    <a:pt x="62" y="25"/>
                    <a:pt x="54" y="25"/>
                    <a:pt x="48" y="28"/>
                  </a:cubicBezTo>
                  <a:cubicBezTo>
                    <a:pt x="40" y="31"/>
                    <a:pt x="34" y="34"/>
                    <a:pt x="28" y="37"/>
                  </a:cubicBezTo>
                  <a:lnTo>
                    <a:pt x="17" y="14"/>
                  </a:lnTo>
                  <a:cubicBezTo>
                    <a:pt x="26" y="9"/>
                    <a:pt x="34" y="6"/>
                    <a:pt x="45" y="3"/>
                  </a:cubicBezTo>
                  <a:cubicBezTo>
                    <a:pt x="57" y="0"/>
                    <a:pt x="65" y="0"/>
                    <a:pt x="74" y="0"/>
                  </a:cubicBezTo>
                  <a:cubicBezTo>
                    <a:pt x="93" y="0"/>
                    <a:pt x="107" y="6"/>
                    <a:pt x="119" y="14"/>
                  </a:cubicBezTo>
                  <a:cubicBezTo>
                    <a:pt x="130" y="23"/>
                    <a:pt x="133" y="37"/>
                    <a:pt x="133" y="54"/>
                  </a:cubicBezTo>
                  <a:lnTo>
                    <a:pt x="133" y="158"/>
                  </a:lnTo>
                  <a:lnTo>
                    <a:pt x="107" y="158"/>
                  </a:lnTo>
                  <a:lnTo>
                    <a:pt x="102" y="136"/>
                  </a:lnTo>
                  <a:close/>
                  <a:moveTo>
                    <a:pt x="59" y="136"/>
                  </a:moveTo>
                  <a:cubicBezTo>
                    <a:pt x="71" y="136"/>
                    <a:pt x="83" y="133"/>
                    <a:pt x="88" y="124"/>
                  </a:cubicBezTo>
                  <a:cubicBezTo>
                    <a:pt x="94" y="116"/>
                    <a:pt x="99" y="107"/>
                    <a:pt x="99" y="96"/>
                  </a:cubicBezTo>
                  <a:lnTo>
                    <a:pt x="99" y="82"/>
                  </a:lnTo>
                  <a:lnTo>
                    <a:pt x="79" y="82"/>
                  </a:lnTo>
                  <a:cubicBezTo>
                    <a:pt x="62" y="82"/>
                    <a:pt x="51" y="85"/>
                    <a:pt x="45" y="90"/>
                  </a:cubicBezTo>
                  <a:cubicBezTo>
                    <a:pt x="37" y="96"/>
                    <a:pt x="34" y="102"/>
                    <a:pt x="34" y="113"/>
                  </a:cubicBezTo>
                  <a:cubicBezTo>
                    <a:pt x="34" y="119"/>
                    <a:pt x="37" y="124"/>
                    <a:pt x="40" y="130"/>
                  </a:cubicBezTo>
                  <a:cubicBezTo>
                    <a:pt x="45" y="133"/>
                    <a:pt x="51" y="136"/>
                    <a:pt x="59" y="1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0" name="Freeform 25"/>
            <p:cNvSpPr>
              <a:spLocks noChangeArrowheads="1"/>
            </p:cNvSpPr>
            <p:nvPr/>
          </p:nvSpPr>
          <p:spPr bwMode="auto">
            <a:xfrm>
              <a:off x="8618433" y="753036"/>
              <a:ext cx="50823" cy="58765"/>
            </a:xfrm>
            <a:custGeom>
              <a:avLst/>
              <a:gdLst>
                <a:gd name="T0" fmla="*/ 135 w 139"/>
                <a:gd name="T1" fmla="*/ 161 h 162"/>
                <a:gd name="T2" fmla="*/ 101 w 139"/>
                <a:gd name="T3" fmla="*/ 161 h 162"/>
                <a:gd name="T4" fmla="*/ 101 w 139"/>
                <a:gd name="T5" fmla="*/ 65 h 162"/>
                <a:gd name="T6" fmla="*/ 93 w 139"/>
                <a:gd name="T7" fmla="*/ 37 h 162"/>
                <a:gd name="T8" fmla="*/ 70 w 139"/>
                <a:gd name="T9" fmla="*/ 28 h 162"/>
                <a:gd name="T10" fmla="*/ 39 w 139"/>
                <a:gd name="T11" fmla="*/ 40 h 162"/>
                <a:gd name="T12" fmla="*/ 31 w 139"/>
                <a:gd name="T13" fmla="*/ 82 h 162"/>
                <a:gd name="T14" fmla="*/ 31 w 139"/>
                <a:gd name="T15" fmla="*/ 158 h 162"/>
                <a:gd name="T16" fmla="*/ 0 w 139"/>
                <a:gd name="T17" fmla="*/ 158 h 162"/>
                <a:gd name="T18" fmla="*/ 0 w 139"/>
                <a:gd name="T19" fmla="*/ 3 h 162"/>
                <a:gd name="T20" fmla="*/ 25 w 139"/>
                <a:gd name="T21" fmla="*/ 3 h 162"/>
                <a:gd name="T22" fmla="*/ 31 w 139"/>
                <a:gd name="T23" fmla="*/ 23 h 162"/>
                <a:gd name="T24" fmla="*/ 34 w 139"/>
                <a:gd name="T25" fmla="*/ 23 h 162"/>
                <a:gd name="T26" fmla="*/ 53 w 139"/>
                <a:gd name="T27" fmla="*/ 6 h 162"/>
                <a:gd name="T28" fmla="*/ 81 w 139"/>
                <a:gd name="T29" fmla="*/ 0 h 162"/>
                <a:gd name="T30" fmla="*/ 138 w 139"/>
                <a:gd name="T31" fmla="*/ 57 h 162"/>
                <a:gd name="T32" fmla="*/ 138 w 139"/>
                <a:gd name="T33" fmla="*/ 161 h 162"/>
                <a:gd name="T34" fmla="*/ 135 w 139"/>
                <a:gd name="T35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62">
                  <a:moveTo>
                    <a:pt x="135" y="161"/>
                  </a:moveTo>
                  <a:lnTo>
                    <a:pt x="101" y="161"/>
                  </a:lnTo>
                  <a:lnTo>
                    <a:pt x="101" y="65"/>
                  </a:lnTo>
                  <a:cubicBezTo>
                    <a:pt x="101" y="54"/>
                    <a:pt x="98" y="45"/>
                    <a:pt x="93" y="37"/>
                  </a:cubicBezTo>
                  <a:cubicBezTo>
                    <a:pt x="87" y="31"/>
                    <a:pt x="81" y="28"/>
                    <a:pt x="70" y="28"/>
                  </a:cubicBezTo>
                  <a:cubicBezTo>
                    <a:pt x="56" y="28"/>
                    <a:pt x="45" y="31"/>
                    <a:pt x="39" y="40"/>
                  </a:cubicBezTo>
                  <a:cubicBezTo>
                    <a:pt x="34" y="48"/>
                    <a:pt x="31" y="62"/>
                    <a:pt x="31" y="82"/>
                  </a:cubicBezTo>
                  <a:lnTo>
                    <a:pt x="31" y="158"/>
                  </a:lnTo>
                  <a:lnTo>
                    <a:pt x="0" y="158"/>
                  </a:lnTo>
                  <a:lnTo>
                    <a:pt x="0" y="3"/>
                  </a:lnTo>
                  <a:lnTo>
                    <a:pt x="25" y="3"/>
                  </a:lnTo>
                  <a:lnTo>
                    <a:pt x="31" y="23"/>
                  </a:lnTo>
                  <a:lnTo>
                    <a:pt x="34" y="23"/>
                  </a:lnTo>
                  <a:cubicBezTo>
                    <a:pt x="39" y="14"/>
                    <a:pt x="45" y="9"/>
                    <a:pt x="53" y="6"/>
                  </a:cubicBezTo>
                  <a:cubicBezTo>
                    <a:pt x="62" y="3"/>
                    <a:pt x="70" y="0"/>
                    <a:pt x="81" y="0"/>
                  </a:cubicBezTo>
                  <a:cubicBezTo>
                    <a:pt x="118" y="0"/>
                    <a:pt x="138" y="20"/>
                    <a:pt x="138" y="57"/>
                  </a:cubicBezTo>
                  <a:lnTo>
                    <a:pt x="138" y="161"/>
                  </a:lnTo>
                  <a:lnTo>
                    <a:pt x="135" y="16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Freeform 26"/>
            <p:cNvSpPr>
              <a:spLocks noChangeArrowheads="1"/>
            </p:cNvSpPr>
            <p:nvPr/>
          </p:nvSpPr>
          <p:spPr bwMode="auto">
            <a:xfrm>
              <a:off x="8675609" y="754624"/>
              <a:ext cx="55588" cy="81001"/>
            </a:xfrm>
            <a:custGeom>
              <a:avLst/>
              <a:gdLst>
                <a:gd name="T0" fmla="*/ 0 w 156"/>
                <a:gd name="T1" fmla="*/ 0 h 224"/>
                <a:gd name="T2" fmla="*/ 36 w 156"/>
                <a:gd name="T3" fmla="*/ 0 h 224"/>
                <a:gd name="T4" fmla="*/ 67 w 156"/>
                <a:gd name="T5" fmla="*/ 87 h 224"/>
                <a:gd name="T6" fmla="*/ 76 w 156"/>
                <a:gd name="T7" fmla="*/ 124 h 224"/>
                <a:gd name="T8" fmla="*/ 76 w 156"/>
                <a:gd name="T9" fmla="*/ 124 h 224"/>
                <a:gd name="T10" fmla="*/ 82 w 156"/>
                <a:gd name="T11" fmla="*/ 104 h 224"/>
                <a:gd name="T12" fmla="*/ 118 w 156"/>
                <a:gd name="T13" fmla="*/ 0 h 224"/>
                <a:gd name="T14" fmla="*/ 155 w 156"/>
                <a:gd name="T15" fmla="*/ 0 h 224"/>
                <a:gd name="T16" fmla="*/ 87 w 156"/>
                <a:gd name="T17" fmla="*/ 175 h 224"/>
                <a:gd name="T18" fmla="*/ 28 w 156"/>
                <a:gd name="T19" fmla="*/ 223 h 224"/>
                <a:gd name="T20" fmla="*/ 5 w 156"/>
                <a:gd name="T21" fmla="*/ 220 h 224"/>
                <a:gd name="T22" fmla="*/ 5 w 156"/>
                <a:gd name="T23" fmla="*/ 195 h 224"/>
                <a:gd name="T24" fmla="*/ 22 w 156"/>
                <a:gd name="T25" fmla="*/ 197 h 224"/>
                <a:gd name="T26" fmla="*/ 56 w 156"/>
                <a:gd name="T27" fmla="*/ 169 h 224"/>
                <a:gd name="T28" fmla="*/ 62 w 156"/>
                <a:gd name="T29" fmla="*/ 155 h 224"/>
                <a:gd name="T30" fmla="*/ 0 w 156"/>
                <a:gd name="T31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24">
                  <a:moveTo>
                    <a:pt x="0" y="0"/>
                  </a:moveTo>
                  <a:lnTo>
                    <a:pt x="36" y="0"/>
                  </a:lnTo>
                  <a:lnTo>
                    <a:pt x="67" y="87"/>
                  </a:lnTo>
                  <a:cubicBezTo>
                    <a:pt x="73" y="99"/>
                    <a:pt x="76" y="113"/>
                    <a:pt x="76" y="124"/>
                  </a:cubicBezTo>
                  <a:lnTo>
                    <a:pt x="76" y="124"/>
                  </a:lnTo>
                  <a:cubicBezTo>
                    <a:pt x="76" y="118"/>
                    <a:pt x="80" y="113"/>
                    <a:pt x="82" y="104"/>
                  </a:cubicBezTo>
                  <a:cubicBezTo>
                    <a:pt x="85" y="96"/>
                    <a:pt x="96" y="62"/>
                    <a:pt x="118" y="0"/>
                  </a:cubicBezTo>
                  <a:lnTo>
                    <a:pt x="155" y="0"/>
                  </a:lnTo>
                  <a:lnTo>
                    <a:pt x="87" y="175"/>
                  </a:lnTo>
                  <a:cubicBezTo>
                    <a:pt x="76" y="206"/>
                    <a:pt x="56" y="223"/>
                    <a:pt x="28" y="223"/>
                  </a:cubicBezTo>
                  <a:cubicBezTo>
                    <a:pt x="19" y="223"/>
                    <a:pt x="14" y="223"/>
                    <a:pt x="5" y="220"/>
                  </a:cubicBezTo>
                  <a:lnTo>
                    <a:pt x="5" y="195"/>
                  </a:lnTo>
                  <a:cubicBezTo>
                    <a:pt x="11" y="195"/>
                    <a:pt x="17" y="197"/>
                    <a:pt x="22" y="197"/>
                  </a:cubicBezTo>
                  <a:cubicBezTo>
                    <a:pt x="39" y="197"/>
                    <a:pt x="50" y="189"/>
                    <a:pt x="56" y="169"/>
                  </a:cubicBezTo>
                  <a:lnTo>
                    <a:pt x="62" y="15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2" name="Freeform 27"/>
            <p:cNvSpPr>
              <a:spLocks noChangeArrowheads="1"/>
            </p:cNvSpPr>
            <p:nvPr/>
          </p:nvSpPr>
          <p:spPr bwMode="auto">
            <a:xfrm>
              <a:off x="8453258" y="508447"/>
              <a:ext cx="49236" cy="49235"/>
            </a:xfrm>
            <a:custGeom>
              <a:avLst/>
              <a:gdLst>
                <a:gd name="T0" fmla="*/ 67 w 136"/>
                <a:gd name="T1" fmla="*/ 0 h 137"/>
                <a:gd name="T2" fmla="*/ 135 w 136"/>
                <a:gd name="T3" fmla="*/ 68 h 137"/>
                <a:gd name="T4" fmla="*/ 67 w 136"/>
                <a:gd name="T5" fmla="*/ 136 h 137"/>
                <a:gd name="T6" fmla="*/ 0 w 136"/>
                <a:gd name="T7" fmla="*/ 68 h 137"/>
                <a:gd name="T8" fmla="*/ 67 w 136"/>
                <a:gd name="T9" fmla="*/ 0 h 137"/>
                <a:gd name="T10" fmla="*/ 67 w 136"/>
                <a:gd name="T11" fmla="*/ 12 h 137"/>
                <a:gd name="T12" fmla="*/ 14 w 136"/>
                <a:gd name="T13" fmla="*/ 71 h 137"/>
                <a:gd name="T14" fmla="*/ 70 w 136"/>
                <a:gd name="T15" fmla="*/ 130 h 137"/>
                <a:gd name="T16" fmla="*/ 124 w 136"/>
                <a:gd name="T17" fmla="*/ 71 h 137"/>
                <a:gd name="T18" fmla="*/ 67 w 136"/>
                <a:gd name="T19" fmla="*/ 12 h 137"/>
                <a:gd name="T20" fmla="*/ 53 w 136"/>
                <a:gd name="T21" fmla="*/ 110 h 137"/>
                <a:gd name="T22" fmla="*/ 42 w 136"/>
                <a:gd name="T23" fmla="*/ 110 h 137"/>
                <a:gd name="T24" fmla="*/ 42 w 136"/>
                <a:gd name="T25" fmla="*/ 34 h 137"/>
                <a:gd name="T26" fmla="*/ 65 w 136"/>
                <a:gd name="T27" fmla="*/ 31 h 137"/>
                <a:gd name="T28" fmla="*/ 87 w 136"/>
                <a:gd name="T29" fmla="*/ 37 h 137"/>
                <a:gd name="T30" fmla="*/ 93 w 136"/>
                <a:gd name="T31" fmla="*/ 54 h 137"/>
                <a:gd name="T32" fmla="*/ 79 w 136"/>
                <a:gd name="T33" fmla="*/ 74 h 137"/>
                <a:gd name="T34" fmla="*/ 79 w 136"/>
                <a:gd name="T35" fmla="*/ 74 h 137"/>
                <a:gd name="T36" fmla="*/ 93 w 136"/>
                <a:gd name="T37" fmla="*/ 93 h 137"/>
                <a:gd name="T38" fmla="*/ 98 w 136"/>
                <a:gd name="T39" fmla="*/ 113 h 137"/>
                <a:gd name="T40" fmla="*/ 84 w 136"/>
                <a:gd name="T41" fmla="*/ 113 h 137"/>
                <a:gd name="T42" fmla="*/ 79 w 136"/>
                <a:gd name="T43" fmla="*/ 93 h 137"/>
                <a:gd name="T44" fmla="*/ 62 w 136"/>
                <a:gd name="T45" fmla="*/ 79 h 137"/>
                <a:gd name="T46" fmla="*/ 53 w 136"/>
                <a:gd name="T47" fmla="*/ 79 h 137"/>
                <a:gd name="T48" fmla="*/ 53 w 136"/>
                <a:gd name="T49" fmla="*/ 110 h 137"/>
                <a:gd name="T50" fmla="*/ 53 w 136"/>
                <a:gd name="T51" fmla="*/ 68 h 137"/>
                <a:gd name="T52" fmla="*/ 62 w 136"/>
                <a:gd name="T53" fmla="*/ 68 h 137"/>
                <a:gd name="T54" fmla="*/ 81 w 136"/>
                <a:gd name="T55" fmla="*/ 54 h 137"/>
                <a:gd name="T56" fmla="*/ 62 w 136"/>
                <a:gd name="T57" fmla="*/ 40 h 137"/>
                <a:gd name="T58" fmla="*/ 53 w 136"/>
                <a:gd name="T59" fmla="*/ 40 h 137"/>
                <a:gd name="T60" fmla="*/ 53 w 136"/>
                <a:gd name="T61" fmla="*/ 6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" h="137">
                  <a:moveTo>
                    <a:pt x="67" y="0"/>
                  </a:moveTo>
                  <a:cubicBezTo>
                    <a:pt x="104" y="0"/>
                    <a:pt x="135" y="31"/>
                    <a:pt x="135" y="68"/>
                  </a:cubicBezTo>
                  <a:cubicBezTo>
                    <a:pt x="135" y="107"/>
                    <a:pt x="104" y="136"/>
                    <a:pt x="67" y="136"/>
                  </a:cubicBezTo>
                  <a:cubicBezTo>
                    <a:pt x="31" y="136"/>
                    <a:pt x="0" y="105"/>
                    <a:pt x="0" y="68"/>
                  </a:cubicBezTo>
                  <a:cubicBezTo>
                    <a:pt x="0" y="31"/>
                    <a:pt x="31" y="0"/>
                    <a:pt x="67" y="0"/>
                  </a:cubicBezTo>
                  <a:close/>
                  <a:moveTo>
                    <a:pt x="67" y="12"/>
                  </a:moveTo>
                  <a:cubicBezTo>
                    <a:pt x="36" y="12"/>
                    <a:pt x="14" y="37"/>
                    <a:pt x="14" y="71"/>
                  </a:cubicBezTo>
                  <a:cubicBezTo>
                    <a:pt x="14" y="105"/>
                    <a:pt x="39" y="130"/>
                    <a:pt x="70" y="130"/>
                  </a:cubicBezTo>
                  <a:cubicBezTo>
                    <a:pt x="101" y="130"/>
                    <a:pt x="124" y="105"/>
                    <a:pt x="124" y="71"/>
                  </a:cubicBezTo>
                  <a:cubicBezTo>
                    <a:pt x="121" y="37"/>
                    <a:pt x="98" y="12"/>
                    <a:pt x="67" y="12"/>
                  </a:cubicBezTo>
                  <a:close/>
                  <a:moveTo>
                    <a:pt x="53" y="110"/>
                  </a:moveTo>
                  <a:lnTo>
                    <a:pt x="42" y="110"/>
                  </a:lnTo>
                  <a:lnTo>
                    <a:pt x="42" y="34"/>
                  </a:lnTo>
                  <a:cubicBezTo>
                    <a:pt x="48" y="34"/>
                    <a:pt x="54" y="31"/>
                    <a:pt x="65" y="31"/>
                  </a:cubicBezTo>
                  <a:cubicBezTo>
                    <a:pt x="77" y="31"/>
                    <a:pt x="84" y="34"/>
                    <a:pt x="87" y="37"/>
                  </a:cubicBezTo>
                  <a:cubicBezTo>
                    <a:pt x="93" y="40"/>
                    <a:pt x="93" y="45"/>
                    <a:pt x="93" y="54"/>
                  </a:cubicBezTo>
                  <a:cubicBezTo>
                    <a:pt x="93" y="65"/>
                    <a:pt x="87" y="71"/>
                    <a:pt x="79" y="74"/>
                  </a:cubicBezTo>
                  <a:lnTo>
                    <a:pt x="79" y="74"/>
                  </a:lnTo>
                  <a:cubicBezTo>
                    <a:pt x="84" y="74"/>
                    <a:pt x="90" y="81"/>
                    <a:pt x="93" y="93"/>
                  </a:cubicBezTo>
                  <a:cubicBezTo>
                    <a:pt x="96" y="104"/>
                    <a:pt x="96" y="110"/>
                    <a:pt x="98" y="113"/>
                  </a:cubicBezTo>
                  <a:lnTo>
                    <a:pt x="84" y="113"/>
                  </a:lnTo>
                  <a:cubicBezTo>
                    <a:pt x="81" y="110"/>
                    <a:pt x="81" y="105"/>
                    <a:pt x="79" y="93"/>
                  </a:cubicBezTo>
                  <a:cubicBezTo>
                    <a:pt x="76" y="85"/>
                    <a:pt x="73" y="79"/>
                    <a:pt x="62" y="79"/>
                  </a:cubicBezTo>
                  <a:lnTo>
                    <a:pt x="53" y="79"/>
                  </a:lnTo>
                  <a:lnTo>
                    <a:pt x="53" y="110"/>
                  </a:lnTo>
                  <a:close/>
                  <a:moveTo>
                    <a:pt x="53" y="68"/>
                  </a:moveTo>
                  <a:lnTo>
                    <a:pt x="62" y="68"/>
                  </a:lnTo>
                  <a:cubicBezTo>
                    <a:pt x="73" y="68"/>
                    <a:pt x="81" y="65"/>
                    <a:pt x="81" y="54"/>
                  </a:cubicBezTo>
                  <a:cubicBezTo>
                    <a:pt x="81" y="48"/>
                    <a:pt x="76" y="40"/>
                    <a:pt x="62" y="40"/>
                  </a:cubicBezTo>
                  <a:cubicBezTo>
                    <a:pt x="59" y="40"/>
                    <a:pt x="56" y="40"/>
                    <a:pt x="53" y="40"/>
                  </a:cubicBezTo>
                  <a:lnTo>
                    <a:pt x="53" y="6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3" name="Freeform 28"/>
            <p:cNvSpPr>
              <a:spLocks noChangeArrowheads="1"/>
            </p:cNvSpPr>
            <p:nvPr/>
          </p:nvSpPr>
          <p:spPr bwMode="auto">
            <a:xfrm>
              <a:off x="6985740" y="489387"/>
              <a:ext cx="203293" cy="320825"/>
            </a:xfrm>
            <a:custGeom>
              <a:avLst/>
              <a:gdLst>
                <a:gd name="T0" fmla="*/ 308 w 563"/>
                <a:gd name="T1" fmla="*/ 558 h 892"/>
                <a:gd name="T2" fmla="*/ 127 w 563"/>
                <a:gd name="T3" fmla="*/ 457 h 892"/>
                <a:gd name="T4" fmla="*/ 127 w 563"/>
                <a:gd name="T5" fmla="*/ 891 h 892"/>
                <a:gd name="T6" fmla="*/ 0 w 563"/>
                <a:gd name="T7" fmla="*/ 891 h 892"/>
                <a:gd name="T8" fmla="*/ 0 w 563"/>
                <a:gd name="T9" fmla="*/ 17 h 892"/>
                <a:gd name="T10" fmla="*/ 127 w 563"/>
                <a:gd name="T11" fmla="*/ 17 h 892"/>
                <a:gd name="T12" fmla="*/ 127 w 563"/>
                <a:gd name="T13" fmla="*/ 105 h 892"/>
                <a:gd name="T14" fmla="*/ 305 w 563"/>
                <a:gd name="T15" fmla="*/ 0 h 892"/>
                <a:gd name="T16" fmla="*/ 562 w 563"/>
                <a:gd name="T17" fmla="*/ 277 h 892"/>
                <a:gd name="T18" fmla="*/ 308 w 563"/>
                <a:gd name="T19" fmla="*/ 558 h 892"/>
                <a:gd name="T20" fmla="*/ 282 w 563"/>
                <a:gd name="T21" fmla="*/ 113 h 892"/>
                <a:gd name="T22" fmla="*/ 130 w 563"/>
                <a:gd name="T23" fmla="*/ 280 h 892"/>
                <a:gd name="T24" fmla="*/ 282 w 563"/>
                <a:gd name="T25" fmla="*/ 451 h 892"/>
                <a:gd name="T26" fmla="*/ 435 w 563"/>
                <a:gd name="T27" fmla="*/ 283 h 892"/>
                <a:gd name="T28" fmla="*/ 282 w 563"/>
                <a:gd name="T29" fmla="*/ 113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3" h="892">
                  <a:moveTo>
                    <a:pt x="308" y="558"/>
                  </a:moveTo>
                  <a:cubicBezTo>
                    <a:pt x="229" y="558"/>
                    <a:pt x="166" y="519"/>
                    <a:pt x="127" y="457"/>
                  </a:cubicBezTo>
                  <a:lnTo>
                    <a:pt x="127" y="891"/>
                  </a:lnTo>
                  <a:lnTo>
                    <a:pt x="0" y="891"/>
                  </a:lnTo>
                  <a:lnTo>
                    <a:pt x="0" y="17"/>
                  </a:lnTo>
                  <a:lnTo>
                    <a:pt x="127" y="17"/>
                  </a:lnTo>
                  <a:lnTo>
                    <a:pt x="127" y="105"/>
                  </a:lnTo>
                  <a:cubicBezTo>
                    <a:pt x="164" y="43"/>
                    <a:pt x="226" y="0"/>
                    <a:pt x="305" y="0"/>
                  </a:cubicBezTo>
                  <a:cubicBezTo>
                    <a:pt x="463" y="0"/>
                    <a:pt x="562" y="133"/>
                    <a:pt x="562" y="277"/>
                  </a:cubicBezTo>
                  <a:cubicBezTo>
                    <a:pt x="562" y="426"/>
                    <a:pt x="463" y="558"/>
                    <a:pt x="308" y="558"/>
                  </a:cubicBezTo>
                  <a:close/>
                  <a:moveTo>
                    <a:pt x="282" y="113"/>
                  </a:moveTo>
                  <a:cubicBezTo>
                    <a:pt x="192" y="113"/>
                    <a:pt x="130" y="190"/>
                    <a:pt x="130" y="280"/>
                  </a:cubicBezTo>
                  <a:cubicBezTo>
                    <a:pt x="130" y="373"/>
                    <a:pt x="189" y="451"/>
                    <a:pt x="282" y="451"/>
                  </a:cubicBezTo>
                  <a:cubicBezTo>
                    <a:pt x="372" y="451"/>
                    <a:pt x="435" y="376"/>
                    <a:pt x="435" y="283"/>
                  </a:cubicBezTo>
                  <a:cubicBezTo>
                    <a:pt x="435" y="187"/>
                    <a:pt x="372" y="113"/>
                    <a:pt x="282" y="11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4" name="Freeform 29"/>
            <p:cNvSpPr>
              <a:spLocks noChangeArrowheads="1"/>
            </p:cNvSpPr>
            <p:nvPr/>
          </p:nvSpPr>
          <p:spPr bwMode="auto">
            <a:xfrm>
              <a:off x="7214445" y="489387"/>
              <a:ext cx="193763" cy="201706"/>
            </a:xfrm>
            <a:custGeom>
              <a:avLst/>
              <a:gdLst>
                <a:gd name="T0" fmla="*/ 274 w 537"/>
                <a:gd name="T1" fmla="*/ 0 h 559"/>
                <a:gd name="T2" fmla="*/ 536 w 537"/>
                <a:gd name="T3" fmla="*/ 280 h 559"/>
                <a:gd name="T4" fmla="*/ 533 w 537"/>
                <a:gd name="T5" fmla="*/ 311 h 559"/>
                <a:gd name="T6" fmla="*/ 130 w 537"/>
                <a:gd name="T7" fmla="*/ 311 h 559"/>
                <a:gd name="T8" fmla="*/ 299 w 537"/>
                <a:gd name="T9" fmla="*/ 462 h 559"/>
                <a:gd name="T10" fmla="*/ 463 w 537"/>
                <a:gd name="T11" fmla="*/ 397 h 559"/>
                <a:gd name="T12" fmla="*/ 528 w 537"/>
                <a:gd name="T13" fmla="*/ 465 h 559"/>
                <a:gd name="T14" fmla="*/ 285 w 537"/>
                <a:gd name="T15" fmla="*/ 558 h 559"/>
                <a:gd name="T16" fmla="*/ 3 w 537"/>
                <a:gd name="T17" fmla="*/ 280 h 559"/>
                <a:gd name="T18" fmla="*/ 274 w 537"/>
                <a:gd name="T19" fmla="*/ 0 h 559"/>
                <a:gd name="T20" fmla="*/ 130 w 537"/>
                <a:gd name="T21" fmla="*/ 237 h 559"/>
                <a:gd name="T22" fmla="*/ 418 w 537"/>
                <a:gd name="T23" fmla="*/ 237 h 559"/>
                <a:gd name="T24" fmla="*/ 274 w 537"/>
                <a:gd name="T25" fmla="*/ 94 h 559"/>
                <a:gd name="T26" fmla="*/ 130 w 537"/>
                <a:gd name="T27" fmla="*/ 237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9">
                  <a:moveTo>
                    <a:pt x="274" y="0"/>
                  </a:moveTo>
                  <a:cubicBezTo>
                    <a:pt x="449" y="0"/>
                    <a:pt x="536" y="133"/>
                    <a:pt x="536" y="280"/>
                  </a:cubicBezTo>
                  <a:cubicBezTo>
                    <a:pt x="536" y="288"/>
                    <a:pt x="536" y="302"/>
                    <a:pt x="533" y="311"/>
                  </a:cubicBezTo>
                  <a:lnTo>
                    <a:pt x="130" y="311"/>
                  </a:lnTo>
                  <a:cubicBezTo>
                    <a:pt x="130" y="403"/>
                    <a:pt x="206" y="462"/>
                    <a:pt x="299" y="462"/>
                  </a:cubicBezTo>
                  <a:cubicBezTo>
                    <a:pt x="364" y="462"/>
                    <a:pt x="418" y="434"/>
                    <a:pt x="463" y="397"/>
                  </a:cubicBezTo>
                  <a:lnTo>
                    <a:pt x="528" y="465"/>
                  </a:lnTo>
                  <a:cubicBezTo>
                    <a:pt x="477" y="510"/>
                    <a:pt x="409" y="558"/>
                    <a:pt x="285" y="558"/>
                  </a:cubicBezTo>
                  <a:cubicBezTo>
                    <a:pt x="99" y="558"/>
                    <a:pt x="3" y="426"/>
                    <a:pt x="3" y="280"/>
                  </a:cubicBezTo>
                  <a:cubicBezTo>
                    <a:pt x="0" y="136"/>
                    <a:pt x="99" y="0"/>
                    <a:pt x="274" y="0"/>
                  </a:cubicBezTo>
                  <a:close/>
                  <a:moveTo>
                    <a:pt x="130" y="237"/>
                  </a:moveTo>
                  <a:lnTo>
                    <a:pt x="418" y="237"/>
                  </a:lnTo>
                  <a:cubicBezTo>
                    <a:pt x="412" y="161"/>
                    <a:pt x="353" y="94"/>
                    <a:pt x="274" y="94"/>
                  </a:cubicBezTo>
                  <a:cubicBezTo>
                    <a:pt x="195" y="94"/>
                    <a:pt x="135" y="158"/>
                    <a:pt x="130" y="2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5" name="Freeform 30"/>
            <p:cNvSpPr>
              <a:spLocks noChangeArrowheads="1"/>
            </p:cNvSpPr>
            <p:nvPr/>
          </p:nvSpPr>
          <p:spPr bwMode="auto">
            <a:xfrm>
              <a:off x="7439972" y="489387"/>
              <a:ext cx="179470" cy="193765"/>
            </a:xfrm>
            <a:custGeom>
              <a:avLst/>
              <a:gdLst>
                <a:gd name="T0" fmla="*/ 127 w 500"/>
                <a:gd name="T1" fmla="*/ 536 h 537"/>
                <a:gd name="T2" fmla="*/ 0 w 500"/>
                <a:gd name="T3" fmla="*/ 536 h 537"/>
                <a:gd name="T4" fmla="*/ 0 w 500"/>
                <a:gd name="T5" fmla="*/ 17 h 537"/>
                <a:gd name="T6" fmla="*/ 127 w 500"/>
                <a:gd name="T7" fmla="*/ 17 h 537"/>
                <a:gd name="T8" fmla="*/ 127 w 500"/>
                <a:gd name="T9" fmla="*/ 88 h 537"/>
                <a:gd name="T10" fmla="*/ 282 w 500"/>
                <a:gd name="T11" fmla="*/ 0 h 537"/>
                <a:gd name="T12" fmla="*/ 499 w 500"/>
                <a:gd name="T13" fmla="*/ 254 h 537"/>
                <a:gd name="T14" fmla="*/ 499 w 500"/>
                <a:gd name="T15" fmla="*/ 536 h 537"/>
                <a:gd name="T16" fmla="*/ 375 w 500"/>
                <a:gd name="T17" fmla="*/ 536 h 537"/>
                <a:gd name="T18" fmla="*/ 375 w 500"/>
                <a:gd name="T19" fmla="*/ 254 h 537"/>
                <a:gd name="T20" fmla="*/ 253 w 500"/>
                <a:gd name="T21" fmla="*/ 105 h 537"/>
                <a:gd name="T22" fmla="*/ 130 w 500"/>
                <a:gd name="T23" fmla="*/ 252 h 537"/>
                <a:gd name="T24" fmla="*/ 130 w 500"/>
                <a:gd name="T25" fmla="*/ 536 h 537"/>
                <a:gd name="T26" fmla="*/ 127 w 500"/>
                <a:gd name="T27" fmla="*/ 536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0" h="537">
                  <a:moveTo>
                    <a:pt x="127" y="536"/>
                  </a:moveTo>
                  <a:lnTo>
                    <a:pt x="0" y="536"/>
                  </a:lnTo>
                  <a:lnTo>
                    <a:pt x="0" y="17"/>
                  </a:lnTo>
                  <a:lnTo>
                    <a:pt x="127" y="17"/>
                  </a:lnTo>
                  <a:lnTo>
                    <a:pt x="127" y="88"/>
                  </a:lnTo>
                  <a:cubicBezTo>
                    <a:pt x="153" y="40"/>
                    <a:pt x="212" y="0"/>
                    <a:pt x="282" y="0"/>
                  </a:cubicBezTo>
                  <a:cubicBezTo>
                    <a:pt x="437" y="0"/>
                    <a:pt x="499" y="99"/>
                    <a:pt x="499" y="254"/>
                  </a:cubicBezTo>
                  <a:lnTo>
                    <a:pt x="499" y="536"/>
                  </a:lnTo>
                  <a:lnTo>
                    <a:pt x="375" y="536"/>
                  </a:lnTo>
                  <a:lnTo>
                    <a:pt x="375" y="254"/>
                  </a:lnTo>
                  <a:cubicBezTo>
                    <a:pt x="375" y="150"/>
                    <a:pt x="327" y="105"/>
                    <a:pt x="253" y="105"/>
                  </a:cubicBezTo>
                  <a:cubicBezTo>
                    <a:pt x="187" y="105"/>
                    <a:pt x="133" y="150"/>
                    <a:pt x="130" y="252"/>
                  </a:cubicBezTo>
                  <a:lnTo>
                    <a:pt x="130" y="536"/>
                  </a:lnTo>
                  <a:lnTo>
                    <a:pt x="127" y="53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6" name="Freeform 31"/>
            <p:cNvSpPr>
              <a:spLocks noChangeArrowheads="1"/>
            </p:cNvSpPr>
            <p:nvPr/>
          </p:nvSpPr>
          <p:spPr bwMode="auto">
            <a:xfrm>
              <a:off x="7646441" y="433799"/>
              <a:ext cx="115940" cy="255708"/>
            </a:xfrm>
            <a:custGeom>
              <a:avLst/>
              <a:gdLst>
                <a:gd name="T0" fmla="*/ 73 w 320"/>
                <a:gd name="T1" fmla="*/ 384 h 712"/>
                <a:gd name="T2" fmla="*/ 73 w 320"/>
                <a:gd name="T3" fmla="*/ 280 h 712"/>
                <a:gd name="T4" fmla="*/ 0 w 320"/>
                <a:gd name="T5" fmla="*/ 280 h 712"/>
                <a:gd name="T6" fmla="*/ 0 w 320"/>
                <a:gd name="T7" fmla="*/ 175 h 712"/>
                <a:gd name="T8" fmla="*/ 73 w 320"/>
                <a:gd name="T9" fmla="*/ 175 h 712"/>
                <a:gd name="T10" fmla="*/ 73 w 320"/>
                <a:gd name="T11" fmla="*/ 0 h 712"/>
                <a:gd name="T12" fmla="*/ 200 w 320"/>
                <a:gd name="T13" fmla="*/ 0 h 712"/>
                <a:gd name="T14" fmla="*/ 200 w 320"/>
                <a:gd name="T15" fmla="*/ 175 h 712"/>
                <a:gd name="T16" fmla="*/ 310 w 320"/>
                <a:gd name="T17" fmla="*/ 175 h 712"/>
                <a:gd name="T18" fmla="*/ 310 w 320"/>
                <a:gd name="T19" fmla="*/ 280 h 712"/>
                <a:gd name="T20" fmla="*/ 200 w 320"/>
                <a:gd name="T21" fmla="*/ 280 h 712"/>
                <a:gd name="T22" fmla="*/ 200 w 320"/>
                <a:gd name="T23" fmla="*/ 381 h 712"/>
                <a:gd name="T24" fmla="*/ 268 w 320"/>
                <a:gd name="T25" fmla="*/ 600 h 712"/>
                <a:gd name="T26" fmla="*/ 305 w 320"/>
                <a:gd name="T27" fmla="*/ 595 h 712"/>
                <a:gd name="T28" fmla="*/ 319 w 320"/>
                <a:gd name="T29" fmla="*/ 691 h 712"/>
                <a:gd name="T30" fmla="*/ 231 w 320"/>
                <a:gd name="T31" fmla="*/ 711 h 712"/>
                <a:gd name="T32" fmla="*/ 73 w 320"/>
                <a:gd name="T33" fmla="*/ 38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712">
                  <a:moveTo>
                    <a:pt x="73" y="384"/>
                  </a:moveTo>
                  <a:lnTo>
                    <a:pt x="73" y="280"/>
                  </a:lnTo>
                  <a:lnTo>
                    <a:pt x="0" y="280"/>
                  </a:lnTo>
                  <a:lnTo>
                    <a:pt x="0" y="175"/>
                  </a:lnTo>
                  <a:lnTo>
                    <a:pt x="73" y="175"/>
                  </a:lnTo>
                  <a:lnTo>
                    <a:pt x="73" y="0"/>
                  </a:lnTo>
                  <a:lnTo>
                    <a:pt x="200" y="0"/>
                  </a:lnTo>
                  <a:lnTo>
                    <a:pt x="200" y="175"/>
                  </a:lnTo>
                  <a:lnTo>
                    <a:pt x="310" y="175"/>
                  </a:lnTo>
                  <a:lnTo>
                    <a:pt x="310" y="280"/>
                  </a:lnTo>
                  <a:lnTo>
                    <a:pt x="200" y="280"/>
                  </a:lnTo>
                  <a:lnTo>
                    <a:pt x="200" y="381"/>
                  </a:lnTo>
                  <a:cubicBezTo>
                    <a:pt x="200" y="548"/>
                    <a:pt x="209" y="600"/>
                    <a:pt x="268" y="600"/>
                  </a:cubicBezTo>
                  <a:cubicBezTo>
                    <a:pt x="279" y="600"/>
                    <a:pt x="294" y="598"/>
                    <a:pt x="305" y="595"/>
                  </a:cubicBezTo>
                  <a:lnTo>
                    <a:pt x="319" y="691"/>
                  </a:lnTo>
                  <a:cubicBezTo>
                    <a:pt x="282" y="702"/>
                    <a:pt x="254" y="711"/>
                    <a:pt x="231" y="711"/>
                  </a:cubicBezTo>
                  <a:cubicBezTo>
                    <a:pt x="73" y="711"/>
                    <a:pt x="73" y="598"/>
                    <a:pt x="73" y="38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7" name="Freeform 32"/>
            <p:cNvSpPr>
              <a:spLocks noChangeArrowheads="1"/>
            </p:cNvSpPr>
            <p:nvPr/>
          </p:nvSpPr>
          <p:spPr bwMode="auto">
            <a:xfrm>
              <a:off x="7786204" y="489387"/>
              <a:ext cx="201705" cy="201706"/>
            </a:xfrm>
            <a:custGeom>
              <a:avLst/>
              <a:gdLst>
                <a:gd name="T0" fmla="*/ 256 w 562"/>
                <a:gd name="T1" fmla="*/ 0 h 559"/>
                <a:gd name="T2" fmla="*/ 437 w 562"/>
                <a:gd name="T3" fmla="*/ 105 h 559"/>
                <a:gd name="T4" fmla="*/ 437 w 562"/>
                <a:gd name="T5" fmla="*/ 17 h 559"/>
                <a:gd name="T6" fmla="*/ 561 w 562"/>
                <a:gd name="T7" fmla="*/ 17 h 559"/>
                <a:gd name="T8" fmla="*/ 561 w 562"/>
                <a:gd name="T9" fmla="*/ 536 h 559"/>
                <a:gd name="T10" fmla="*/ 437 w 562"/>
                <a:gd name="T11" fmla="*/ 536 h 559"/>
                <a:gd name="T12" fmla="*/ 437 w 562"/>
                <a:gd name="T13" fmla="*/ 454 h 559"/>
                <a:gd name="T14" fmla="*/ 259 w 562"/>
                <a:gd name="T15" fmla="*/ 558 h 559"/>
                <a:gd name="T16" fmla="*/ 2 w 562"/>
                <a:gd name="T17" fmla="*/ 283 h 559"/>
                <a:gd name="T18" fmla="*/ 256 w 562"/>
                <a:gd name="T19" fmla="*/ 0 h 559"/>
                <a:gd name="T20" fmla="*/ 282 w 562"/>
                <a:gd name="T21" fmla="*/ 448 h 559"/>
                <a:gd name="T22" fmla="*/ 434 w 562"/>
                <a:gd name="T23" fmla="*/ 280 h 559"/>
                <a:gd name="T24" fmla="*/ 282 w 562"/>
                <a:gd name="T25" fmla="*/ 111 h 559"/>
                <a:gd name="T26" fmla="*/ 129 w 562"/>
                <a:gd name="T27" fmla="*/ 280 h 559"/>
                <a:gd name="T28" fmla="*/ 282 w 562"/>
                <a:gd name="T29" fmla="*/ 44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2" h="559">
                  <a:moveTo>
                    <a:pt x="256" y="0"/>
                  </a:moveTo>
                  <a:cubicBezTo>
                    <a:pt x="335" y="0"/>
                    <a:pt x="398" y="43"/>
                    <a:pt x="437" y="105"/>
                  </a:cubicBezTo>
                  <a:lnTo>
                    <a:pt x="437" y="17"/>
                  </a:lnTo>
                  <a:lnTo>
                    <a:pt x="561" y="17"/>
                  </a:lnTo>
                  <a:lnTo>
                    <a:pt x="561" y="536"/>
                  </a:lnTo>
                  <a:lnTo>
                    <a:pt x="437" y="536"/>
                  </a:lnTo>
                  <a:lnTo>
                    <a:pt x="437" y="454"/>
                  </a:lnTo>
                  <a:cubicBezTo>
                    <a:pt x="400" y="516"/>
                    <a:pt x="338" y="558"/>
                    <a:pt x="259" y="558"/>
                  </a:cubicBezTo>
                  <a:cubicBezTo>
                    <a:pt x="101" y="558"/>
                    <a:pt x="2" y="426"/>
                    <a:pt x="2" y="283"/>
                  </a:cubicBezTo>
                  <a:cubicBezTo>
                    <a:pt x="0" y="136"/>
                    <a:pt x="101" y="0"/>
                    <a:pt x="256" y="0"/>
                  </a:cubicBezTo>
                  <a:close/>
                  <a:moveTo>
                    <a:pt x="282" y="448"/>
                  </a:moveTo>
                  <a:cubicBezTo>
                    <a:pt x="372" y="448"/>
                    <a:pt x="434" y="370"/>
                    <a:pt x="434" y="280"/>
                  </a:cubicBezTo>
                  <a:cubicBezTo>
                    <a:pt x="434" y="190"/>
                    <a:pt x="372" y="111"/>
                    <a:pt x="282" y="111"/>
                  </a:cubicBezTo>
                  <a:cubicBezTo>
                    <a:pt x="192" y="111"/>
                    <a:pt x="129" y="190"/>
                    <a:pt x="129" y="280"/>
                  </a:cubicBezTo>
                  <a:cubicBezTo>
                    <a:pt x="129" y="376"/>
                    <a:pt x="192" y="448"/>
                    <a:pt x="282" y="44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8" name="Freeform 33"/>
            <p:cNvSpPr>
              <a:spLocks noChangeArrowheads="1"/>
            </p:cNvSpPr>
            <p:nvPr/>
          </p:nvSpPr>
          <p:spPr bwMode="auto">
            <a:xfrm>
              <a:off x="8026026" y="328975"/>
              <a:ext cx="181057" cy="354178"/>
            </a:xfrm>
            <a:custGeom>
              <a:avLst/>
              <a:gdLst>
                <a:gd name="T0" fmla="*/ 127 w 504"/>
                <a:gd name="T1" fmla="*/ 981 h 982"/>
                <a:gd name="T2" fmla="*/ 0 w 504"/>
                <a:gd name="T3" fmla="*/ 981 h 982"/>
                <a:gd name="T4" fmla="*/ 0 w 504"/>
                <a:gd name="T5" fmla="*/ 0 h 982"/>
                <a:gd name="T6" fmla="*/ 127 w 504"/>
                <a:gd name="T7" fmla="*/ 0 h 982"/>
                <a:gd name="T8" fmla="*/ 127 w 504"/>
                <a:gd name="T9" fmla="*/ 533 h 982"/>
                <a:gd name="T10" fmla="*/ 283 w 504"/>
                <a:gd name="T11" fmla="*/ 445 h 982"/>
                <a:gd name="T12" fmla="*/ 503 w 504"/>
                <a:gd name="T13" fmla="*/ 699 h 982"/>
                <a:gd name="T14" fmla="*/ 503 w 504"/>
                <a:gd name="T15" fmla="*/ 981 h 982"/>
                <a:gd name="T16" fmla="*/ 376 w 504"/>
                <a:gd name="T17" fmla="*/ 981 h 982"/>
                <a:gd name="T18" fmla="*/ 376 w 504"/>
                <a:gd name="T19" fmla="*/ 699 h 982"/>
                <a:gd name="T20" fmla="*/ 254 w 504"/>
                <a:gd name="T21" fmla="*/ 550 h 982"/>
                <a:gd name="T22" fmla="*/ 130 w 504"/>
                <a:gd name="T23" fmla="*/ 697 h 982"/>
                <a:gd name="T24" fmla="*/ 130 w 504"/>
                <a:gd name="T25" fmla="*/ 981 h 982"/>
                <a:gd name="T26" fmla="*/ 127 w 504"/>
                <a:gd name="T27" fmla="*/ 981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4" h="982">
                  <a:moveTo>
                    <a:pt x="127" y="981"/>
                  </a:moveTo>
                  <a:lnTo>
                    <a:pt x="0" y="981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533"/>
                  </a:lnTo>
                  <a:cubicBezTo>
                    <a:pt x="156" y="485"/>
                    <a:pt x="212" y="445"/>
                    <a:pt x="283" y="445"/>
                  </a:cubicBezTo>
                  <a:cubicBezTo>
                    <a:pt x="438" y="445"/>
                    <a:pt x="503" y="544"/>
                    <a:pt x="503" y="699"/>
                  </a:cubicBezTo>
                  <a:lnTo>
                    <a:pt x="503" y="981"/>
                  </a:lnTo>
                  <a:lnTo>
                    <a:pt x="376" y="981"/>
                  </a:lnTo>
                  <a:lnTo>
                    <a:pt x="376" y="699"/>
                  </a:lnTo>
                  <a:cubicBezTo>
                    <a:pt x="376" y="595"/>
                    <a:pt x="328" y="550"/>
                    <a:pt x="254" y="550"/>
                  </a:cubicBezTo>
                  <a:cubicBezTo>
                    <a:pt x="187" y="550"/>
                    <a:pt x="130" y="595"/>
                    <a:pt x="130" y="697"/>
                  </a:cubicBezTo>
                  <a:lnTo>
                    <a:pt x="130" y="981"/>
                  </a:lnTo>
                  <a:lnTo>
                    <a:pt x="127" y="98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9" name="Freeform 34"/>
            <p:cNvSpPr>
              <a:spLocks noChangeArrowheads="1"/>
            </p:cNvSpPr>
            <p:nvPr/>
          </p:nvSpPr>
          <p:spPr bwMode="auto">
            <a:xfrm>
              <a:off x="8234083" y="489387"/>
              <a:ext cx="201705" cy="200119"/>
            </a:xfrm>
            <a:custGeom>
              <a:avLst/>
              <a:gdLst>
                <a:gd name="T0" fmla="*/ 0 w 560"/>
                <a:gd name="T1" fmla="*/ 277 h 554"/>
                <a:gd name="T2" fmla="*/ 279 w 560"/>
                <a:gd name="T3" fmla="*/ 0 h 554"/>
                <a:gd name="T4" fmla="*/ 559 w 560"/>
                <a:gd name="T5" fmla="*/ 277 h 554"/>
                <a:gd name="T6" fmla="*/ 279 w 560"/>
                <a:gd name="T7" fmla="*/ 553 h 554"/>
                <a:gd name="T8" fmla="*/ 0 w 560"/>
                <a:gd name="T9" fmla="*/ 277 h 554"/>
                <a:gd name="T10" fmla="*/ 435 w 560"/>
                <a:gd name="T11" fmla="*/ 277 h 554"/>
                <a:gd name="T12" fmla="*/ 279 w 560"/>
                <a:gd name="T13" fmla="*/ 94 h 554"/>
                <a:gd name="T14" fmla="*/ 127 w 560"/>
                <a:gd name="T15" fmla="*/ 277 h 554"/>
                <a:gd name="T16" fmla="*/ 279 w 560"/>
                <a:gd name="T17" fmla="*/ 462 h 554"/>
                <a:gd name="T18" fmla="*/ 435 w 560"/>
                <a:gd name="T19" fmla="*/ 27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0" h="554">
                  <a:moveTo>
                    <a:pt x="0" y="277"/>
                  </a:moveTo>
                  <a:cubicBezTo>
                    <a:pt x="0" y="130"/>
                    <a:pt x="96" y="0"/>
                    <a:pt x="279" y="0"/>
                  </a:cubicBezTo>
                  <a:cubicBezTo>
                    <a:pt x="466" y="0"/>
                    <a:pt x="559" y="130"/>
                    <a:pt x="559" y="277"/>
                  </a:cubicBezTo>
                  <a:cubicBezTo>
                    <a:pt x="559" y="423"/>
                    <a:pt x="463" y="553"/>
                    <a:pt x="279" y="553"/>
                  </a:cubicBezTo>
                  <a:cubicBezTo>
                    <a:pt x="96" y="553"/>
                    <a:pt x="0" y="423"/>
                    <a:pt x="0" y="277"/>
                  </a:cubicBezTo>
                  <a:close/>
                  <a:moveTo>
                    <a:pt x="435" y="277"/>
                  </a:moveTo>
                  <a:cubicBezTo>
                    <a:pt x="435" y="167"/>
                    <a:pt x="367" y="94"/>
                    <a:pt x="279" y="94"/>
                  </a:cubicBezTo>
                  <a:cubicBezTo>
                    <a:pt x="195" y="94"/>
                    <a:pt x="127" y="167"/>
                    <a:pt x="127" y="277"/>
                  </a:cubicBezTo>
                  <a:cubicBezTo>
                    <a:pt x="127" y="390"/>
                    <a:pt x="192" y="462"/>
                    <a:pt x="279" y="462"/>
                  </a:cubicBezTo>
                  <a:cubicBezTo>
                    <a:pt x="367" y="462"/>
                    <a:pt x="435" y="390"/>
                    <a:pt x="435" y="27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" name="Freeform 35"/>
            <p:cNvSpPr>
              <a:spLocks noChangeArrowheads="1"/>
            </p:cNvSpPr>
            <p:nvPr/>
          </p:nvSpPr>
          <p:spPr bwMode="auto">
            <a:xfrm>
              <a:off x="6285335" y="328975"/>
              <a:ext cx="605113" cy="562237"/>
            </a:xfrm>
            <a:custGeom>
              <a:avLst/>
              <a:gdLst>
                <a:gd name="T0" fmla="*/ 798 w 1682"/>
                <a:gd name="T1" fmla="*/ 415 h 1563"/>
                <a:gd name="T2" fmla="*/ 620 w 1682"/>
                <a:gd name="T3" fmla="*/ 446 h 1563"/>
                <a:gd name="T4" fmla="*/ 327 w 1682"/>
                <a:gd name="T5" fmla="*/ 748 h 1563"/>
                <a:gd name="T6" fmla="*/ 355 w 1682"/>
                <a:gd name="T7" fmla="*/ 1221 h 1563"/>
                <a:gd name="T8" fmla="*/ 934 w 1682"/>
                <a:gd name="T9" fmla="*/ 1562 h 1563"/>
                <a:gd name="T10" fmla="*/ 1284 w 1682"/>
                <a:gd name="T11" fmla="*/ 1472 h 1563"/>
                <a:gd name="T12" fmla="*/ 1636 w 1682"/>
                <a:gd name="T13" fmla="*/ 981 h 1563"/>
                <a:gd name="T14" fmla="*/ 1498 w 1682"/>
                <a:gd name="T15" fmla="*/ 344 h 1563"/>
                <a:gd name="T16" fmla="*/ 807 w 1682"/>
                <a:gd name="T17" fmla="*/ 0 h 1563"/>
                <a:gd name="T18" fmla="*/ 50 w 1682"/>
                <a:gd name="T19" fmla="*/ 415 h 1563"/>
                <a:gd name="T20" fmla="*/ 5 w 1682"/>
                <a:gd name="T21" fmla="*/ 505 h 1563"/>
                <a:gd name="T22" fmla="*/ 5 w 1682"/>
                <a:gd name="T23" fmla="*/ 533 h 1563"/>
                <a:gd name="T24" fmla="*/ 25 w 1682"/>
                <a:gd name="T25" fmla="*/ 542 h 1563"/>
                <a:gd name="T26" fmla="*/ 25 w 1682"/>
                <a:gd name="T27" fmla="*/ 542 h 1563"/>
                <a:gd name="T28" fmla="*/ 70 w 1682"/>
                <a:gd name="T29" fmla="*/ 499 h 1563"/>
                <a:gd name="T30" fmla="*/ 403 w 1682"/>
                <a:gd name="T31" fmla="*/ 197 h 1563"/>
                <a:gd name="T32" fmla="*/ 773 w 1682"/>
                <a:gd name="T33" fmla="*/ 110 h 1563"/>
                <a:gd name="T34" fmla="*/ 1453 w 1682"/>
                <a:gd name="T35" fmla="*/ 539 h 1563"/>
                <a:gd name="T36" fmla="*/ 1450 w 1682"/>
                <a:gd name="T37" fmla="*/ 1051 h 1563"/>
                <a:gd name="T38" fmla="*/ 1120 w 1682"/>
                <a:gd name="T39" fmla="*/ 1362 h 1563"/>
                <a:gd name="T40" fmla="*/ 948 w 1682"/>
                <a:gd name="T41" fmla="*/ 1390 h 1563"/>
                <a:gd name="T42" fmla="*/ 491 w 1682"/>
                <a:gd name="T43" fmla="*/ 1048 h 1563"/>
                <a:gd name="T44" fmla="*/ 561 w 1682"/>
                <a:gd name="T45" fmla="*/ 736 h 1563"/>
                <a:gd name="T46" fmla="*/ 781 w 1682"/>
                <a:gd name="T47" fmla="*/ 626 h 1563"/>
                <a:gd name="T48" fmla="*/ 962 w 1682"/>
                <a:gd name="T49" fmla="*/ 711 h 1563"/>
                <a:gd name="T50" fmla="*/ 993 w 1682"/>
                <a:gd name="T51" fmla="*/ 838 h 1563"/>
                <a:gd name="T52" fmla="*/ 917 w 1682"/>
                <a:gd name="T53" fmla="*/ 913 h 1563"/>
                <a:gd name="T54" fmla="*/ 891 w 1682"/>
                <a:gd name="T55" fmla="*/ 905 h 1563"/>
                <a:gd name="T56" fmla="*/ 883 w 1682"/>
                <a:gd name="T57" fmla="*/ 879 h 1563"/>
                <a:gd name="T58" fmla="*/ 838 w 1682"/>
                <a:gd name="T59" fmla="*/ 818 h 1563"/>
                <a:gd name="T60" fmla="*/ 812 w 1682"/>
                <a:gd name="T61" fmla="*/ 815 h 1563"/>
                <a:gd name="T62" fmla="*/ 705 w 1682"/>
                <a:gd name="T63" fmla="*/ 922 h 1563"/>
                <a:gd name="T64" fmla="*/ 747 w 1682"/>
                <a:gd name="T65" fmla="*/ 1063 h 1563"/>
                <a:gd name="T66" fmla="*/ 934 w 1682"/>
                <a:gd name="T67" fmla="*/ 1142 h 1563"/>
                <a:gd name="T68" fmla="*/ 953 w 1682"/>
                <a:gd name="T69" fmla="*/ 1142 h 1563"/>
                <a:gd name="T70" fmla="*/ 1165 w 1682"/>
                <a:gd name="T71" fmla="*/ 1012 h 1563"/>
                <a:gd name="T72" fmla="*/ 1210 w 1682"/>
                <a:gd name="T73" fmla="*/ 705 h 1563"/>
                <a:gd name="T74" fmla="*/ 798 w 1682"/>
                <a:gd name="T75" fmla="*/ 415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2" h="1563">
                  <a:moveTo>
                    <a:pt x="798" y="415"/>
                  </a:moveTo>
                  <a:cubicBezTo>
                    <a:pt x="739" y="415"/>
                    <a:pt x="680" y="426"/>
                    <a:pt x="620" y="446"/>
                  </a:cubicBezTo>
                  <a:cubicBezTo>
                    <a:pt x="482" y="502"/>
                    <a:pt x="378" y="609"/>
                    <a:pt x="327" y="748"/>
                  </a:cubicBezTo>
                  <a:cubicBezTo>
                    <a:pt x="271" y="896"/>
                    <a:pt x="282" y="1068"/>
                    <a:pt x="355" y="1221"/>
                  </a:cubicBezTo>
                  <a:cubicBezTo>
                    <a:pt x="471" y="1435"/>
                    <a:pt x="685" y="1562"/>
                    <a:pt x="934" y="1562"/>
                  </a:cubicBezTo>
                  <a:cubicBezTo>
                    <a:pt x="1052" y="1562"/>
                    <a:pt x="1174" y="1531"/>
                    <a:pt x="1284" y="1472"/>
                  </a:cubicBezTo>
                  <a:cubicBezTo>
                    <a:pt x="1467" y="1362"/>
                    <a:pt x="1594" y="1187"/>
                    <a:pt x="1636" y="981"/>
                  </a:cubicBezTo>
                  <a:cubicBezTo>
                    <a:pt x="1681" y="764"/>
                    <a:pt x="1634" y="530"/>
                    <a:pt x="1498" y="344"/>
                  </a:cubicBezTo>
                  <a:cubicBezTo>
                    <a:pt x="1334" y="127"/>
                    <a:pt x="1083" y="0"/>
                    <a:pt x="807" y="0"/>
                  </a:cubicBezTo>
                  <a:cubicBezTo>
                    <a:pt x="496" y="0"/>
                    <a:pt x="214" y="155"/>
                    <a:pt x="50" y="415"/>
                  </a:cubicBezTo>
                  <a:cubicBezTo>
                    <a:pt x="33" y="440"/>
                    <a:pt x="14" y="474"/>
                    <a:pt x="5" y="505"/>
                  </a:cubicBezTo>
                  <a:cubicBezTo>
                    <a:pt x="2" y="511"/>
                    <a:pt x="0" y="525"/>
                    <a:pt x="5" y="533"/>
                  </a:cubicBezTo>
                  <a:cubicBezTo>
                    <a:pt x="11" y="539"/>
                    <a:pt x="22" y="542"/>
                    <a:pt x="25" y="542"/>
                  </a:cubicBezTo>
                  <a:lnTo>
                    <a:pt x="25" y="542"/>
                  </a:lnTo>
                  <a:cubicBezTo>
                    <a:pt x="39" y="542"/>
                    <a:pt x="53" y="527"/>
                    <a:pt x="70" y="499"/>
                  </a:cubicBezTo>
                  <a:cubicBezTo>
                    <a:pt x="166" y="364"/>
                    <a:pt x="276" y="265"/>
                    <a:pt x="403" y="197"/>
                  </a:cubicBezTo>
                  <a:cubicBezTo>
                    <a:pt x="516" y="138"/>
                    <a:pt x="646" y="110"/>
                    <a:pt x="773" y="110"/>
                  </a:cubicBezTo>
                  <a:cubicBezTo>
                    <a:pt x="1075" y="110"/>
                    <a:pt x="1334" y="274"/>
                    <a:pt x="1453" y="539"/>
                  </a:cubicBezTo>
                  <a:cubicBezTo>
                    <a:pt x="1521" y="705"/>
                    <a:pt x="1521" y="893"/>
                    <a:pt x="1450" y="1051"/>
                  </a:cubicBezTo>
                  <a:cubicBezTo>
                    <a:pt x="1385" y="1198"/>
                    <a:pt x="1269" y="1308"/>
                    <a:pt x="1120" y="1362"/>
                  </a:cubicBezTo>
                  <a:cubicBezTo>
                    <a:pt x="1063" y="1381"/>
                    <a:pt x="1007" y="1390"/>
                    <a:pt x="948" y="1390"/>
                  </a:cubicBezTo>
                  <a:cubicBezTo>
                    <a:pt x="722" y="1390"/>
                    <a:pt x="539" y="1252"/>
                    <a:pt x="491" y="1048"/>
                  </a:cubicBezTo>
                  <a:cubicBezTo>
                    <a:pt x="468" y="938"/>
                    <a:pt x="496" y="818"/>
                    <a:pt x="561" y="736"/>
                  </a:cubicBezTo>
                  <a:cubicBezTo>
                    <a:pt x="601" y="688"/>
                    <a:pt x="671" y="629"/>
                    <a:pt x="781" y="626"/>
                  </a:cubicBezTo>
                  <a:cubicBezTo>
                    <a:pt x="852" y="626"/>
                    <a:pt x="922" y="660"/>
                    <a:pt x="962" y="711"/>
                  </a:cubicBezTo>
                  <a:cubicBezTo>
                    <a:pt x="993" y="748"/>
                    <a:pt x="1001" y="793"/>
                    <a:pt x="993" y="838"/>
                  </a:cubicBezTo>
                  <a:cubicBezTo>
                    <a:pt x="984" y="871"/>
                    <a:pt x="948" y="913"/>
                    <a:pt x="917" y="913"/>
                  </a:cubicBezTo>
                  <a:cubicBezTo>
                    <a:pt x="908" y="913"/>
                    <a:pt x="900" y="910"/>
                    <a:pt x="891" y="905"/>
                  </a:cubicBezTo>
                  <a:cubicBezTo>
                    <a:pt x="886" y="899"/>
                    <a:pt x="883" y="890"/>
                    <a:pt x="883" y="879"/>
                  </a:cubicBezTo>
                  <a:cubicBezTo>
                    <a:pt x="880" y="859"/>
                    <a:pt x="877" y="832"/>
                    <a:pt x="838" y="818"/>
                  </a:cubicBezTo>
                  <a:cubicBezTo>
                    <a:pt x="829" y="815"/>
                    <a:pt x="821" y="815"/>
                    <a:pt x="812" y="815"/>
                  </a:cubicBezTo>
                  <a:cubicBezTo>
                    <a:pt x="756" y="815"/>
                    <a:pt x="716" y="868"/>
                    <a:pt x="705" y="922"/>
                  </a:cubicBezTo>
                  <a:cubicBezTo>
                    <a:pt x="699" y="972"/>
                    <a:pt x="714" y="1023"/>
                    <a:pt x="747" y="1063"/>
                  </a:cubicBezTo>
                  <a:cubicBezTo>
                    <a:pt x="790" y="1111"/>
                    <a:pt x="860" y="1142"/>
                    <a:pt x="934" y="1142"/>
                  </a:cubicBezTo>
                  <a:cubicBezTo>
                    <a:pt x="939" y="1142"/>
                    <a:pt x="945" y="1142"/>
                    <a:pt x="953" y="1142"/>
                  </a:cubicBezTo>
                  <a:cubicBezTo>
                    <a:pt x="1041" y="1130"/>
                    <a:pt x="1117" y="1085"/>
                    <a:pt x="1165" y="1012"/>
                  </a:cubicBezTo>
                  <a:cubicBezTo>
                    <a:pt x="1222" y="927"/>
                    <a:pt x="1238" y="812"/>
                    <a:pt x="1210" y="705"/>
                  </a:cubicBezTo>
                  <a:cubicBezTo>
                    <a:pt x="1157" y="530"/>
                    <a:pt x="993" y="415"/>
                    <a:pt x="798" y="41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pic>
        <p:nvPicPr>
          <p:cNvPr id="42" name="Picture 41" descr="sapphire-swirl.png"/>
          <p:cNvPicPr>
            <a:picLocks noChangeAspect="1"/>
          </p:cNvPicPr>
          <p:nvPr userDrawn="1"/>
        </p:nvPicPr>
        <p:blipFill rotWithShape="1">
          <a:blip r:embed="rId2" cstate="screen">
            <a:lum bright="-31000" contrast="-40000"/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888" t="1304" b="17046"/>
          <a:stretch/>
        </p:blipFill>
        <p:spPr>
          <a:xfrm>
            <a:off x="-1" y="0"/>
            <a:ext cx="4880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14" y="-47715"/>
            <a:ext cx="8694143" cy="9765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53"/>
          <p:cNvSpPr>
            <a:spLocks noGrp="1"/>
          </p:cNvSpPr>
          <p:nvPr>
            <p:ph idx="1" hasCustomPrompt="1"/>
          </p:nvPr>
        </p:nvSpPr>
        <p:spPr>
          <a:xfrm>
            <a:off x="352214" y="1290100"/>
            <a:ext cx="11445341" cy="238892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51367" y="587287"/>
            <a:ext cx="8695267" cy="420564"/>
          </a:xfrm>
        </p:spPr>
        <p:txBody>
          <a:bodyPr/>
          <a:lstStyle>
            <a:lvl1pPr>
              <a:buNone/>
              <a:defRPr sz="21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DFE946-9DBD-4356-9390-0F237D990ECB}"/>
              </a:ext>
            </a:extLst>
          </p:cNvPr>
          <p:cNvSpPr/>
          <p:nvPr userDrawn="1"/>
        </p:nvSpPr>
        <p:spPr>
          <a:xfrm>
            <a:off x="352213" y="6556248"/>
            <a:ext cx="723392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1219170" rtl="0" eaLnBrk="1" latinLnBrk="0" hangingPunct="1">
              <a:lnSpc>
                <a:spcPct val="100000"/>
              </a:lnSpc>
            </a:pPr>
            <a:r>
              <a:rPr lang="en-US" sz="1067" b="1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CONFIDENTIAL – For use by Hitachi, Ltd. employees and other audiences under NDA only.</a:t>
            </a:r>
          </a:p>
        </p:txBody>
      </p:sp>
    </p:spTree>
    <p:extLst>
      <p:ext uri="{BB962C8B-B14F-4D97-AF65-F5344CB8AC3E}">
        <p14:creationId xmlns:p14="http://schemas.microsoft.com/office/powerpoint/2010/main" val="16220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5D15-F780-43FA-A981-62A239FD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7AE96-7D44-493D-B124-59314B73B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FE5E7-A887-409F-B52D-A973B2EDB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F6BF1-99F0-486B-A283-3BBFF1A50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32EF-CD5F-4542-ABB2-11BE0AD3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31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9C02-AEAB-4604-B962-53BF145C7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A8ED2-F3B6-411D-A10B-D26C1719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9617-3A25-4FE8-A36F-B001657B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3BFF-25FF-4360-8DFF-393F20D88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856CA-3E92-421F-AA4E-430E89AB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4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C02B-261B-45CA-B0E1-57723855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A374F-8259-4BBC-8404-273AA710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4372-5DE5-4DAB-B35F-EA5BA2E7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2EBDF-CE1F-479C-9CEC-4BD56C2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3603-E623-4194-976D-809E683D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1E7B-2306-400B-8692-868DF2D8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B795-5D88-493C-8B41-376581110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B9D81-1F33-4C68-BB77-1A1E9E8D1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1CCC9-550B-4600-8F03-10B96E978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4E94A-DAA5-4C93-845D-E6ECC0AF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78785-8AAC-4D5E-BBB5-02520E4F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2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1707-989C-4453-AFC8-B00C8E0F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73B5-D997-45BC-B749-18BD89626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7FE76-DE00-4E7A-9B74-EB23B2920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5376D-29E2-461D-B2C4-E8BFFC73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83940-26C7-4326-9CA7-329A9327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A1C9-EF42-493C-8336-A8FEC930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08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5A4C-9618-4842-990D-371516BAB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5FD01-645E-42D3-88B7-05C415AEE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2CC9B-0A6C-40BB-86CE-EDBD45B82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AAC98-1751-4F21-95BC-E4C35A57C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2806C-23B8-42D2-8BFF-747286AB0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8B672-0867-47C4-81EE-DB702DA3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84680-C357-4816-90AC-D20E78E9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C9615-2CE7-4332-9A18-980065CF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ED20-19DA-4367-A2EB-ED2B3E27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671F1-82AE-485C-BD3A-4E2F280A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5BA7-CC02-4842-8FD2-49D90FF6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38A82-4938-44B1-B92F-DE5345A8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19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6EC9F-2CEF-4A25-AADC-464B4C3D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9E23D-097C-4E2C-BC94-5D27C601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6A83-CCB0-4421-BA32-A77336DC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2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BE4-181C-4D83-9752-ED8A1F3C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A686C-462F-44C4-9A8E-32EA7A6F4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C45AD-964D-441A-A0BE-27F6534DD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6A4E1-089B-4DA8-B7E0-DAB3EC68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F43FC-6653-4B38-95E1-70A50E76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4C4DA-5BA9-4D23-A619-20A4291E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05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EB8E-644F-4CBA-86DE-E9645B75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086816-4B52-43B3-95DA-429F47008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86F42-D519-40AC-99C0-B4194EA16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6E16E-B65F-4C00-9135-D998760E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8D047-CFBC-4EC6-85A5-C3BE9EAF0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81802-ED26-4ACE-A606-01AA31A1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30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76A0-DC28-40CB-BD6A-89895461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656B4-4FB0-42BF-BA67-7CEDDEB7B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B055-26E8-49FF-9D51-D5DE0AE4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2E9BB-31B7-40F1-9E47-A80D7AB7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6B0EE-5BEA-4AFF-BBE5-A2F01E95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609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F2C53-BFBB-42C0-9D78-425D1224C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DD83-F798-4C16-8BCD-A052F07F1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6184-6CA4-4E68-B6CE-EC703184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E31CF-2BB0-4E69-A630-1258ED82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C4F08-8B0E-490E-B65F-6407753B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9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1071-D4C1-4C5C-8AB5-41A6B221A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C1AB-0D99-4E50-AF5D-D483EFAF4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94BA7-A101-4C70-8433-1B98E2757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47DBC-CB47-4475-A19A-A014FE425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242A0-B7FC-4BE4-AA5C-D97770A1F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C386F-57CD-42A5-9CE7-5E510A14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286A-021A-4F93-8003-B9D1C90F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634221-E134-484C-8CA4-8F45103A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3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6AF7-E8C8-43D6-BA4E-1E2F8572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B0F77-9220-4326-8B35-B7658C04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9FAFF-5A55-4AF0-A78E-B38DBB9F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7BF03-7A00-491E-B1B0-6DD26D3A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4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3663D-0927-4BF6-B7C9-C88992D0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973D2-7D21-46E0-9E16-CF7B092B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C39B2-0970-46D1-A9AE-947B2B9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46AE-9FAD-43FC-A073-B0EE8F02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EEAD-3E79-41C5-AC9E-31A97D609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F40FF-1DCA-4745-A84A-9965AAECA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15C74-E288-42B0-87E6-EEAC736C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4C6F9-C5F8-4379-AD90-20629569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92108-C75B-4305-A401-1AE30CA2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9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B6E1-4003-4F4B-A878-D3D34A6B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5D27B-B3F7-4585-A4A7-33FD40BE9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F6531-707A-4874-AE99-88F0EB263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C43AC-4B24-4AC2-BA07-0354955E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EBBF5-7D48-4B9B-8068-E63117F0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99085-B6C7-4D87-BAA7-F7B37047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84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7F5BF-94F3-41C0-BFDD-C1B1F331C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A7D38-D4C3-4231-B368-683151200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26E4-E7F6-469A-8BCF-08138285A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DCDA7-D258-467E-9B30-E93EDF2B25C7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C8442-E2B7-4214-B569-056AF690B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8CA09-3092-4425-BFE8-3A535A62E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EBE5-07E9-4F6B-BDF3-F3E25B720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9000">
              <a:srgbClr val="0F1C46"/>
            </a:gs>
            <a:gs pos="0">
              <a:srgbClr val="143E67"/>
            </a:gs>
            <a:gs pos="76000">
              <a:srgbClr val="000123"/>
            </a:gs>
            <a:gs pos="99000">
              <a:srgbClr val="00012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912" y="134112"/>
            <a:ext cx="11301984" cy="9997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912" y="1292352"/>
            <a:ext cx="11301984" cy="46939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 descr="pentaho-HGC-logo-white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39561" y="6393364"/>
            <a:ext cx="1255883" cy="321139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199479" y="5057606"/>
            <a:ext cx="270460" cy="1641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fld id="{111F478C-84AE-4601-9BE4-60468A3A6C06}" type="slidenum">
              <a:rPr lang="en-US" sz="1067" b="0" i="0" smtClean="0">
                <a:solidFill>
                  <a:schemeClr val="tx1">
                    <a:alpha val="50000"/>
                  </a:schemeClr>
                </a:solidFill>
                <a:latin typeface="Calibri Regular" charset="0"/>
              </a:rPr>
              <a:pPr algn="ctr"/>
              <a:t>‹#›</a:t>
            </a:fld>
            <a:endParaRPr lang="en-US" sz="1067" b="0" i="0" dirty="0">
              <a:solidFill>
                <a:schemeClr val="tx1">
                  <a:alpha val="50000"/>
                </a:schemeClr>
              </a:solidFill>
              <a:latin typeface="Calibri Regula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0688" y="6534912"/>
            <a:ext cx="268224" cy="158496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ctr">
              <a:defRPr sz="1067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fld id="{BC5B01DA-9C6D-2A43-BADC-F344292766D0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913" y="6217920"/>
            <a:ext cx="10107167" cy="4754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sldNum="0" hdr="0" dt="0"/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sz="3467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5">
            <a:lumMod val="60000"/>
            <a:lumOff val="40000"/>
          </a:schemeClr>
        </a:buClr>
        <a:buFont typeface="Arial"/>
        <a:buChar char="•"/>
        <a:tabLst/>
        <a:defRPr sz="2667" kern="1200">
          <a:solidFill>
            <a:schemeClr val="bg1"/>
          </a:solidFill>
          <a:latin typeface="+mn-lt"/>
          <a:ea typeface="+mn-ea"/>
          <a:cs typeface="+mn-cs"/>
        </a:defRPr>
      </a:lvl1pPr>
      <a:lvl2pPr marL="537620" indent="-226478" algn="l" defTabSz="1219170" rtl="0" eaLnBrk="1" latinLnBrk="0" hangingPunct="1">
        <a:lnSpc>
          <a:spcPct val="90000"/>
        </a:lnSpc>
        <a:spcBef>
          <a:spcPts val="267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85783" indent="-148163" algn="l" defTabSz="1219170" rtl="0" eaLnBrk="1" latinLnBrk="0" hangingPunct="1">
        <a:lnSpc>
          <a:spcPct val="90000"/>
        </a:lnSpc>
        <a:spcBef>
          <a:spcPts val="267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2133" kern="1200">
          <a:solidFill>
            <a:schemeClr val="bg1"/>
          </a:solidFill>
          <a:latin typeface="+mn-lt"/>
          <a:ea typeface="+mn-ea"/>
          <a:cs typeface="+mn-cs"/>
        </a:defRPr>
      </a:lvl3pPr>
      <a:lvl4pPr marL="994808" indent="-228594" algn="l" defTabSz="1219170" rtl="0" eaLnBrk="1" latinLnBrk="0" hangingPunct="1">
        <a:lnSpc>
          <a:spcPct val="90000"/>
        </a:lnSpc>
        <a:spcBef>
          <a:spcPts val="267"/>
        </a:spcBef>
        <a:buClr>
          <a:schemeClr val="accent5">
            <a:lumMod val="60000"/>
            <a:lumOff val="40000"/>
          </a:schemeClr>
        </a:buClr>
        <a:buFont typeface=".AppleSystemUIFont" charset="-120"/>
        <a:buChar char="–"/>
        <a:tabLst/>
        <a:defRPr sz="1867" kern="1200">
          <a:solidFill>
            <a:schemeClr val="bg1"/>
          </a:solidFill>
          <a:latin typeface="+mn-lt"/>
          <a:ea typeface="+mn-ea"/>
          <a:cs typeface="+mn-cs"/>
        </a:defRPr>
      </a:lvl4pPr>
      <a:lvl5pPr marL="1145089" indent="-150280" algn="l" defTabSz="1219170" rtl="0" eaLnBrk="1" latinLnBrk="0" hangingPunct="1">
        <a:lnSpc>
          <a:spcPct val="90000"/>
        </a:lnSpc>
        <a:spcBef>
          <a:spcPts val="267"/>
        </a:spcBef>
        <a:buClr>
          <a:schemeClr val="accent5">
            <a:lumMod val="60000"/>
            <a:lumOff val="40000"/>
          </a:schemeClr>
        </a:buClr>
        <a:buSzPct val="85000"/>
        <a:buFont typeface="Arial"/>
        <a:buChar char="•"/>
        <a:tabLst/>
        <a:defRPr sz="1867" kern="1200">
          <a:solidFill>
            <a:schemeClr val="bg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59"/>
          <p:cNvGrpSpPr/>
          <p:nvPr/>
        </p:nvGrpSpPr>
        <p:grpSpPr>
          <a:xfrm>
            <a:off x="-6" y="1091783"/>
            <a:ext cx="12194155" cy="76875"/>
            <a:chOff x="-4" y="739775"/>
            <a:chExt cx="9145616" cy="76874"/>
          </a:xfrm>
        </p:grpSpPr>
        <p:sp>
          <p:nvSpPr>
            <p:cNvPr id="44" name="正方形/長方形 11"/>
            <p:cNvSpPr>
              <a:spLocks noChangeArrowheads="1"/>
            </p:cNvSpPr>
            <p:nvPr/>
          </p:nvSpPr>
          <p:spPr bwMode="auto">
            <a:xfrm>
              <a:off x="1481331" y="739775"/>
              <a:ext cx="7664281" cy="76874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 sz="2400"/>
            </a:p>
          </p:txBody>
        </p:sp>
        <p:grpSp>
          <p:nvGrpSpPr>
            <p:cNvPr id="60" name="グループ化 62"/>
            <p:cNvGrpSpPr/>
            <p:nvPr/>
          </p:nvGrpSpPr>
          <p:grpSpPr>
            <a:xfrm>
              <a:off x="-4" y="740968"/>
              <a:ext cx="1481335" cy="74492"/>
              <a:chOff x="312738" y="2749710"/>
              <a:chExt cx="1970086" cy="109547"/>
            </a:xfrm>
          </p:grpSpPr>
          <p:sp>
            <p:nvSpPr>
              <p:cNvPr id="61" name="正方形/長方形 62"/>
              <p:cNvSpPr/>
              <p:nvPr/>
            </p:nvSpPr>
            <p:spPr bwMode="auto">
              <a:xfrm>
                <a:off x="1298574" y="2749710"/>
                <a:ext cx="984250" cy="109537"/>
              </a:xfrm>
              <a:prstGeom prst="rect">
                <a:avLst/>
              </a:prstGeom>
              <a:solidFill>
                <a:srgbClr val="CC00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24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正方形/長方形 63"/>
              <p:cNvSpPr/>
              <p:nvPr/>
            </p:nvSpPr>
            <p:spPr bwMode="auto">
              <a:xfrm>
                <a:off x="312738" y="2749720"/>
                <a:ext cx="985838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24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80" name="AutoShape 42"/>
          <p:cNvSpPr>
            <a:spLocks noChangeAspect="1" noChangeArrowheads="1" noTextEdit="1"/>
          </p:cNvSpPr>
          <p:nvPr/>
        </p:nvSpPr>
        <p:spPr bwMode="auto">
          <a:xfrm>
            <a:off x="-2774739" y="-16935"/>
            <a:ext cx="14988197" cy="112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j-lt"/>
            </a:endParaRPr>
          </a:p>
        </p:txBody>
      </p:sp>
      <p:sp>
        <p:nvSpPr>
          <p:cNvPr id="13" name="Text Placeholder 53"/>
          <p:cNvSpPr>
            <a:spLocks noGrp="1"/>
          </p:cNvSpPr>
          <p:nvPr>
            <p:ph type="body" idx="1"/>
          </p:nvPr>
        </p:nvSpPr>
        <p:spPr>
          <a:xfrm>
            <a:off x="352214" y="1290100"/>
            <a:ext cx="11445341" cy="19191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52213" y="70818"/>
            <a:ext cx="9401387" cy="976588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148" y="6553934"/>
            <a:ext cx="3497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111F478C-84AE-4601-9BE4-60468A3A6C06}" type="slidenum">
              <a:rPr lang="en-US" sz="1067" smtClean="0">
                <a:solidFill>
                  <a:schemeClr val="tx1">
                    <a:alpha val="50000"/>
                  </a:schemeClr>
                </a:solidFill>
                <a:latin typeface="+mj-lt"/>
              </a:rPr>
              <a:pPr algn="l"/>
              <a:t>‹#›</a:t>
            </a:fld>
            <a:endParaRPr lang="en-US" sz="1067" dirty="0">
              <a:solidFill>
                <a:schemeClr val="tx1">
                  <a:alpha val="50000"/>
                </a:schemeClr>
              </a:solidFill>
              <a:latin typeface="+mj-l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0246551" y="301097"/>
            <a:ext cx="1663872" cy="475553"/>
            <a:chOff x="2751138" y="3262313"/>
            <a:chExt cx="4665662" cy="1333500"/>
          </a:xfrm>
          <a:solidFill>
            <a:schemeClr val="tx1"/>
          </a:solidFill>
        </p:grpSpPr>
        <p:sp>
          <p:nvSpPr>
            <p:cNvPr id="84" name="Freeform 1"/>
            <p:cNvSpPr>
              <a:spLocks noChangeArrowheads="1"/>
            </p:cNvSpPr>
            <p:nvPr/>
          </p:nvSpPr>
          <p:spPr bwMode="auto">
            <a:xfrm>
              <a:off x="618013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4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4" name="Freeform 2"/>
            <p:cNvSpPr>
              <a:spLocks noChangeArrowheads="1"/>
            </p:cNvSpPr>
            <p:nvPr/>
          </p:nvSpPr>
          <p:spPr bwMode="auto">
            <a:xfrm>
              <a:off x="4083050" y="3275013"/>
              <a:ext cx="677863" cy="631825"/>
            </a:xfrm>
            <a:custGeom>
              <a:avLst/>
              <a:gdLst>
                <a:gd name="T0" fmla="*/ 1883 w 1884"/>
                <a:gd name="T1" fmla="*/ 0 h 1755"/>
                <a:gd name="T2" fmla="*/ 1883 w 1884"/>
                <a:gd name="T3" fmla="*/ 298 h 1755"/>
                <a:gd name="T4" fmla="*/ 1174 w 1884"/>
                <a:gd name="T5" fmla="*/ 298 h 1755"/>
                <a:gd name="T6" fmla="*/ 1174 w 1884"/>
                <a:gd name="T7" fmla="*/ 1754 h 1755"/>
                <a:gd name="T8" fmla="*/ 709 w 1884"/>
                <a:gd name="T9" fmla="*/ 1754 h 1755"/>
                <a:gd name="T10" fmla="*/ 709 w 1884"/>
                <a:gd name="T11" fmla="*/ 298 h 1755"/>
                <a:gd name="T12" fmla="*/ 0 w 1884"/>
                <a:gd name="T13" fmla="*/ 298 h 1755"/>
                <a:gd name="T14" fmla="*/ 0 w 1884"/>
                <a:gd name="T15" fmla="*/ 0 h 1755"/>
                <a:gd name="T16" fmla="*/ 1883 w 1884"/>
                <a:gd name="T17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4" h="1755">
                  <a:moveTo>
                    <a:pt x="1883" y="0"/>
                  </a:moveTo>
                  <a:cubicBezTo>
                    <a:pt x="1883" y="4"/>
                    <a:pt x="1883" y="298"/>
                    <a:pt x="1883" y="298"/>
                  </a:cubicBezTo>
                  <a:lnTo>
                    <a:pt x="1174" y="298"/>
                  </a:lnTo>
                  <a:lnTo>
                    <a:pt x="1174" y="1754"/>
                  </a:lnTo>
                  <a:lnTo>
                    <a:pt x="709" y="1754"/>
                  </a:lnTo>
                  <a:lnTo>
                    <a:pt x="709" y="298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88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5" name="Freeform 3"/>
            <p:cNvSpPr>
              <a:spLocks noChangeArrowheads="1"/>
            </p:cNvSpPr>
            <p:nvPr/>
          </p:nvSpPr>
          <p:spPr bwMode="auto">
            <a:xfrm>
              <a:off x="4614863" y="3275013"/>
              <a:ext cx="796925" cy="631825"/>
            </a:xfrm>
            <a:custGeom>
              <a:avLst/>
              <a:gdLst>
                <a:gd name="T0" fmla="*/ 2214 w 2215"/>
                <a:gd name="T1" fmla="*/ 1754 h 1755"/>
                <a:gd name="T2" fmla="*/ 1695 w 2215"/>
                <a:gd name="T3" fmla="*/ 1754 h 1755"/>
                <a:gd name="T4" fmla="*/ 1542 w 2215"/>
                <a:gd name="T5" fmla="*/ 1377 h 1755"/>
                <a:gd name="T6" fmla="*/ 672 w 2215"/>
                <a:gd name="T7" fmla="*/ 1377 h 1755"/>
                <a:gd name="T8" fmla="*/ 518 w 2215"/>
                <a:gd name="T9" fmla="*/ 1754 h 1755"/>
                <a:gd name="T10" fmla="*/ 0 w 2215"/>
                <a:gd name="T11" fmla="*/ 1754 h 1755"/>
                <a:gd name="T12" fmla="*/ 825 w 2215"/>
                <a:gd name="T13" fmla="*/ 0 h 1755"/>
                <a:gd name="T14" fmla="*/ 1392 w 2215"/>
                <a:gd name="T15" fmla="*/ 0 h 1755"/>
                <a:gd name="T16" fmla="*/ 2214 w 2215"/>
                <a:gd name="T17" fmla="*/ 1754 h 1755"/>
                <a:gd name="T18" fmla="*/ 788 w 2215"/>
                <a:gd name="T19" fmla="*/ 1095 h 1755"/>
                <a:gd name="T20" fmla="*/ 1434 w 2215"/>
                <a:gd name="T21" fmla="*/ 1095 h 1755"/>
                <a:gd name="T22" fmla="*/ 1107 w 2215"/>
                <a:gd name="T23" fmla="*/ 298 h 1755"/>
                <a:gd name="T24" fmla="*/ 788 w 2215"/>
                <a:gd name="T25" fmla="*/ 1095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5" h="1755">
                  <a:moveTo>
                    <a:pt x="2214" y="1754"/>
                  </a:moveTo>
                  <a:cubicBezTo>
                    <a:pt x="2214" y="1754"/>
                    <a:pt x="1691" y="1754"/>
                    <a:pt x="1695" y="1754"/>
                  </a:cubicBezTo>
                  <a:lnTo>
                    <a:pt x="1542" y="1377"/>
                  </a:lnTo>
                  <a:lnTo>
                    <a:pt x="672" y="1377"/>
                  </a:lnTo>
                  <a:cubicBezTo>
                    <a:pt x="672" y="1377"/>
                    <a:pt x="522" y="1754"/>
                    <a:pt x="518" y="1754"/>
                  </a:cubicBezTo>
                  <a:lnTo>
                    <a:pt x="0" y="1754"/>
                  </a:lnTo>
                  <a:lnTo>
                    <a:pt x="825" y="0"/>
                  </a:lnTo>
                  <a:lnTo>
                    <a:pt x="1392" y="0"/>
                  </a:lnTo>
                  <a:lnTo>
                    <a:pt x="2214" y="1754"/>
                  </a:lnTo>
                  <a:close/>
                  <a:moveTo>
                    <a:pt x="788" y="1095"/>
                  </a:moveTo>
                  <a:lnTo>
                    <a:pt x="1434" y="1095"/>
                  </a:lnTo>
                  <a:lnTo>
                    <a:pt x="1107" y="298"/>
                  </a:lnTo>
                  <a:lnTo>
                    <a:pt x="788" y="109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6" name="Freeform 4"/>
            <p:cNvSpPr>
              <a:spLocks noChangeArrowheads="1"/>
            </p:cNvSpPr>
            <p:nvPr/>
          </p:nvSpPr>
          <p:spPr bwMode="auto">
            <a:xfrm>
              <a:off x="6985000" y="3275013"/>
              <a:ext cx="166688" cy="631825"/>
            </a:xfrm>
            <a:custGeom>
              <a:avLst/>
              <a:gdLst>
                <a:gd name="T0" fmla="*/ 232 w 465"/>
                <a:gd name="T1" fmla="*/ 1754 h 1755"/>
                <a:gd name="T2" fmla="*/ 0 w 465"/>
                <a:gd name="T3" fmla="*/ 1754 h 1755"/>
                <a:gd name="T4" fmla="*/ 0 w 465"/>
                <a:gd name="T5" fmla="*/ 0 h 1755"/>
                <a:gd name="T6" fmla="*/ 464 w 465"/>
                <a:gd name="T7" fmla="*/ 0 h 1755"/>
                <a:gd name="T8" fmla="*/ 464 w 465"/>
                <a:gd name="T9" fmla="*/ 1754 h 1755"/>
                <a:gd name="T10" fmla="*/ 232 w 465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5" h="1755">
                  <a:moveTo>
                    <a:pt x="232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1754"/>
                  </a:lnTo>
                  <a:lnTo>
                    <a:pt x="232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7" name="Freeform 5"/>
            <p:cNvSpPr>
              <a:spLocks noChangeArrowheads="1"/>
            </p:cNvSpPr>
            <p:nvPr/>
          </p:nvSpPr>
          <p:spPr bwMode="auto">
            <a:xfrm>
              <a:off x="3049588" y="3275013"/>
              <a:ext cx="673100" cy="631825"/>
            </a:xfrm>
            <a:custGeom>
              <a:avLst/>
              <a:gdLst>
                <a:gd name="T0" fmla="*/ 465 w 1868"/>
                <a:gd name="T1" fmla="*/ 0 h 1755"/>
                <a:gd name="T2" fmla="*/ 465 w 1868"/>
                <a:gd name="T3" fmla="*/ 700 h 1755"/>
                <a:gd name="T4" fmla="*/ 1402 w 1868"/>
                <a:gd name="T5" fmla="*/ 700 h 1755"/>
                <a:gd name="T6" fmla="*/ 1402 w 1868"/>
                <a:gd name="T7" fmla="*/ 0 h 1755"/>
                <a:gd name="T8" fmla="*/ 1867 w 1868"/>
                <a:gd name="T9" fmla="*/ 0 h 1755"/>
                <a:gd name="T10" fmla="*/ 1867 w 1868"/>
                <a:gd name="T11" fmla="*/ 1754 h 1755"/>
                <a:gd name="T12" fmla="*/ 1402 w 1868"/>
                <a:gd name="T13" fmla="*/ 1754 h 1755"/>
                <a:gd name="T14" fmla="*/ 1402 w 1868"/>
                <a:gd name="T15" fmla="*/ 983 h 1755"/>
                <a:gd name="T16" fmla="*/ 465 w 1868"/>
                <a:gd name="T17" fmla="*/ 983 h 1755"/>
                <a:gd name="T18" fmla="*/ 465 w 1868"/>
                <a:gd name="T19" fmla="*/ 1754 h 1755"/>
                <a:gd name="T20" fmla="*/ 0 w 1868"/>
                <a:gd name="T21" fmla="*/ 1754 h 1755"/>
                <a:gd name="T22" fmla="*/ 0 w 1868"/>
                <a:gd name="T23" fmla="*/ 0 h 1755"/>
                <a:gd name="T24" fmla="*/ 465 w 1868"/>
                <a:gd name="T25" fmla="*/ 0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8" h="1755">
                  <a:moveTo>
                    <a:pt x="465" y="0"/>
                  </a:moveTo>
                  <a:cubicBezTo>
                    <a:pt x="465" y="0"/>
                    <a:pt x="465" y="705"/>
                    <a:pt x="465" y="700"/>
                  </a:cubicBezTo>
                  <a:lnTo>
                    <a:pt x="1402" y="700"/>
                  </a:lnTo>
                  <a:cubicBezTo>
                    <a:pt x="1402" y="705"/>
                    <a:pt x="1402" y="0"/>
                    <a:pt x="1402" y="0"/>
                  </a:cubicBezTo>
                  <a:cubicBezTo>
                    <a:pt x="1402" y="0"/>
                    <a:pt x="1863" y="0"/>
                    <a:pt x="1867" y="0"/>
                  </a:cubicBezTo>
                  <a:cubicBezTo>
                    <a:pt x="1867" y="0"/>
                    <a:pt x="1867" y="1750"/>
                    <a:pt x="1867" y="1754"/>
                  </a:cubicBezTo>
                  <a:lnTo>
                    <a:pt x="1402" y="1754"/>
                  </a:lnTo>
                  <a:cubicBezTo>
                    <a:pt x="1402" y="1754"/>
                    <a:pt x="1402" y="987"/>
                    <a:pt x="1402" y="983"/>
                  </a:cubicBezTo>
                  <a:cubicBezTo>
                    <a:pt x="1402" y="987"/>
                    <a:pt x="465" y="983"/>
                    <a:pt x="465" y="983"/>
                  </a:cubicBezTo>
                  <a:cubicBezTo>
                    <a:pt x="465" y="987"/>
                    <a:pt x="465" y="1754"/>
                    <a:pt x="465" y="1754"/>
                  </a:cubicBezTo>
                  <a:lnTo>
                    <a:pt x="0" y="1754"/>
                  </a:lnTo>
                  <a:cubicBezTo>
                    <a:pt x="0" y="1754"/>
                    <a:pt x="5" y="0"/>
                    <a:pt x="0" y="0"/>
                  </a:cubicBezTo>
                  <a:lnTo>
                    <a:pt x="46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8" name="Freeform 6"/>
            <p:cNvSpPr>
              <a:spLocks noChangeArrowheads="1"/>
            </p:cNvSpPr>
            <p:nvPr/>
          </p:nvSpPr>
          <p:spPr bwMode="auto">
            <a:xfrm>
              <a:off x="3854450" y="3275013"/>
              <a:ext cx="168275" cy="631825"/>
            </a:xfrm>
            <a:custGeom>
              <a:avLst/>
              <a:gdLst>
                <a:gd name="T0" fmla="*/ 233 w 466"/>
                <a:gd name="T1" fmla="*/ 1754 h 1755"/>
                <a:gd name="T2" fmla="*/ 0 w 466"/>
                <a:gd name="T3" fmla="*/ 1754 h 1755"/>
                <a:gd name="T4" fmla="*/ 0 w 466"/>
                <a:gd name="T5" fmla="*/ 0 h 1755"/>
                <a:gd name="T6" fmla="*/ 465 w 466"/>
                <a:gd name="T7" fmla="*/ 0 h 1755"/>
                <a:gd name="T8" fmla="*/ 465 w 466"/>
                <a:gd name="T9" fmla="*/ 1754 h 1755"/>
                <a:gd name="T10" fmla="*/ 233 w 466"/>
                <a:gd name="T11" fmla="*/ 1754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" h="1755">
                  <a:moveTo>
                    <a:pt x="233" y="1754"/>
                  </a:moveTo>
                  <a:lnTo>
                    <a:pt x="0" y="1754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1754"/>
                  </a:lnTo>
                  <a:lnTo>
                    <a:pt x="233" y="17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9" name="Freeform 7"/>
            <p:cNvSpPr>
              <a:spLocks noChangeArrowheads="1"/>
            </p:cNvSpPr>
            <p:nvPr/>
          </p:nvSpPr>
          <p:spPr bwMode="auto">
            <a:xfrm>
              <a:off x="5383213" y="3262313"/>
              <a:ext cx="715962" cy="663575"/>
            </a:xfrm>
            <a:custGeom>
              <a:avLst/>
              <a:gdLst>
                <a:gd name="T0" fmla="*/ 62 w 1988"/>
                <a:gd name="T1" fmla="*/ 1307 h 1842"/>
                <a:gd name="T2" fmla="*/ 0 w 1988"/>
                <a:gd name="T3" fmla="*/ 933 h 1842"/>
                <a:gd name="T4" fmla="*/ 120 w 1988"/>
                <a:gd name="T5" fmla="*/ 423 h 1842"/>
                <a:gd name="T6" fmla="*/ 518 w 1988"/>
                <a:gd name="T7" fmla="*/ 91 h 1842"/>
                <a:gd name="T8" fmla="*/ 1033 w 1988"/>
                <a:gd name="T9" fmla="*/ 0 h 1842"/>
                <a:gd name="T10" fmla="*/ 1618 w 1988"/>
                <a:gd name="T11" fmla="*/ 125 h 1842"/>
                <a:gd name="T12" fmla="*/ 1950 w 1988"/>
                <a:gd name="T13" fmla="*/ 531 h 1842"/>
                <a:gd name="T14" fmla="*/ 1966 w 1988"/>
                <a:gd name="T15" fmla="*/ 643 h 1842"/>
                <a:gd name="T16" fmla="*/ 1481 w 1988"/>
                <a:gd name="T17" fmla="*/ 643 h 1842"/>
                <a:gd name="T18" fmla="*/ 1456 w 1988"/>
                <a:gd name="T19" fmla="*/ 506 h 1842"/>
                <a:gd name="T20" fmla="*/ 1240 w 1988"/>
                <a:gd name="T21" fmla="*/ 303 h 1842"/>
                <a:gd name="T22" fmla="*/ 1037 w 1988"/>
                <a:gd name="T23" fmla="*/ 274 h 1842"/>
                <a:gd name="T24" fmla="*/ 809 w 1988"/>
                <a:gd name="T25" fmla="*/ 315 h 1842"/>
                <a:gd name="T26" fmla="*/ 556 w 1988"/>
                <a:gd name="T27" fmla="*/ 573 h 1842"/>
                <a:gd name="T28" fmla="*/ 494 w 1988"/>
                <a:gd name="T29" fmla="*/ 942 h 1842"/>
                <a:gd name="T30" fmla="*/ 539 w 1988"/>
                <a:gd name="T31" fmla="*/ 1249 h 1842"/>
                <a:gd name="T32" fmla="*/ 792 w 1988"/>
                <a:gd name="T33" fmla="*/ 1527 h 1842"/>
                <a:gd name="T34" fmla="*/ 1041 w 1988"/>
                <a:gd name="T35" fmla="*/ 1572 h 1842"/>
                <a:gd name="T36" fmla="*/ 1257 w 1988"/>
                <a:gd name="T37" fmla="*/ 1539 h 1842"/>
                <a:gd name="T38" fmla="*/ 1460 w 1988"/>
                <a:gd name="T39" fmla="*/ 1356 h 1842"/>
                <a:gd name="T40" fmla="*/ 1497 w 1988"/>
                <a:gd name="T41" fmla="*/ 1170 h 1842"/>
                <a:gd name="T42" fmla="*/ 1987 w 1988"/>
                <a:gd name="T43" fmla="*/ 1170 h 1842"/>
                <a:gd name="T44" fmla="*/ 1962 w 1988"/>
                <a:gd name="T45" fmla="*/ 1336 h 1842"/>
                <a:gd name="T46" fmla="*/ 1638 w 1988"/>
                <a:gd name="T47" fmla="*/ 1721 h 1842"/>
                <a:gd name="T48" fmla="*/ 1041 w 1988"/>
                <a:gd name="T49" fmla="*/ 1841 h 1842"/>
                <a:gd name="T50" fmla="*/ 568 w 1988"/>
                <a:gd name="T51" fmla="*/ 1771 h 1842"/>
                <a:gd name="T52" fmla="*/ 62 w 1988"/>
                <a:gd name="T53" fmla="*/ 1307 h 1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8" h="1842">
                  <a:moveTo>
                    <a:pt x="62" y="1307"/>
                  </a:moveTo>
                  <a:cubicBezTo>
                    <a:pt x="21" y="1191"/>
                    <a:pt x="0" y="1066"/>
                    <a:pt x="0" y="933"/>
                  </a:cubicBezTo>
                  <a:cubicBezTo>
                    <a:pt x="0" y="751"/>
                    <a:pt x="33" y="573"/>
                    <a:pt x="120" y="423"/>
                  </a:cubicBezTo>
                  <a:cubicBezTo>
                    <a:pt x="211" y="270"/>
                    <a:pt x="348" y="154"/>
                    <a:pt x="518" y="91"/>
                  </a:cubicBezTo>
                  <a:cubicBezTo>
                    <a:pt x="680" y="33"/>
                    <a:pt x="850" y="0"/>
                    <a:pt x="1033" y="0"/>
                  </a:cubicBezTo>
                  <a:cubicBezTo>
                    <a:pt x="1240" y="0"/>
                    <a:pt x="1439" y="46"/>
                    <a:pt x="1618" y="125"/>
                  </a:cubicBezTo>
                  <a:cubicBezTo>
                    <a:pt x="1784" y="195"/>
                    <a:pt x="1912" y="349"/>
                    <a:pt x="1950" y="531"/>
                  </a:cubicBezTo>
                  <a:cubicBezTo>
                    <a:pt x="1958" y="568"/>
                    <a:pt x="1962" y="606"/>
                    <a:pt x="1966" y="643"/>
                  </a:cubicBezTo>
                  <a:lnTo>
                    <a:pt x="1481" y="643"/>
                  </a:lnTo>
                  <a:cubicBezTo>
                    <a:pt x="1481" y="597"/>
                    <a:pt x="1472" y="552"/>
                    <a:pt x="1456" y="506"/>
                  </a:cubicBezTo>
                  <a:cubicBezTo>
                    <a:pt x="1419" y="411"/>
                    <a:pt x="1340" y="332"/>
                    <a:pt x="1240" y="303"/>
                  </a:cubicBezTo>
                  <a:cubicBezTo>
                    <a:pt x="1174" y="282"/>
                    <a:pt x="1107" y="274"/>
                    <a:pt x="1037" y="274"/>
                  </a:cubicBezTo>
                  <a:cubicBezTo>
                    <a:pt x="958" y="274"/>
                    <a:pt x="879" y="286"/>
                    <a:pt x="809" y="315"/>
                  </a:cubicBezTo>
                  <a:cubicBezTo>
                    <a:pt x="688" y="357"/>
                    <a:pt x="597" y="452"/>
                    <a:pt x="556" y="573"/>
                  </a:cubicBezTo>
                  <a:cubicBezTo>
                    <a:pt x="514" y="689"/>
                    <a:pt x="494" y="813"/>
                    <a:pt x="494" y="942"/>
                  </a:cubicBezTo>
                  <a:cubicBezTo>
                    <a:pt x="494" y="1050"/>
                    <a:pt x="510" y="1153"/>
                    <a:pt x="539" y="1249"/>
                  </a:cubicBezTo>
                  <a:cubicBezTo>
                    <a:pt x="572" y="1377"/>
                    <a:pt x="672" y="1481"/>
                    <a:pt x="792" y="1527"/>
                  </a:cubicBezTo>
                  <a:cubicBezTo>
                    <a:pt x="871" y="1556"/>
                    <a:pt x="954" y="1572"/>
                    <a:pt x="1041" y="1572"/>
                  </a:cubicBezTo>
                  <a:cubicBezTo>
                    <a:pt x="1116" y="1572"/>
                    <a:pt x="1186" y="1560"/>
                    <a:pt x="1257" y="1539"/>
                  </a:cubicBezTo>
                  <a:cubicBezTo>
                    <a:pt x="1348" y="1510"/>
                    <a:pt x="1423" y="1444"/>
                    <a:pt x="1460" y="1356"/>
                  </a:cubicBezTo>
                  <a:cubicBezTo>
                    <a:pt x="1485" y="1298"/>
                    <a:pt x="1497" y="1236"/>
                    <a:pt x="1497" y="1170"/>
                  </a:cubicBezTo>
                  <a:lnTo>
                    <a:pt x="1987" y="1170"/>
                  </a:lnTo>
                  <a:cubicBezTo>
                    <a:pt x="1983" y="1228"/>
                    <a:pt x="1974" y="1282"/>
                    <a:pt x="1962" y="1336"/>
                  </a:cubicBezTo>
                  <a:cubicBezTo>
                    <a:pt x="1920" y="1510"/>
                    <a:pt x="1800" y="1655"/>
                    <a:pt x="1638" y="1721"/>
                  </a:cubicBezTo>
                  <a:cubicBezTo>
                    <a:pt x="1456" y="1800"/>
                    <a:pt x="1253" y="1841"/>
                    <a:pt x="1041" y="1841"/>
                  </a:cubicBezTo>
                  <a:cubicBezTo>
                    <a:pt x="875" y="1841"/>
                    <a:pt x="718" y="1817"/>
                    <a:pt x="568" y="1771"/>
                  </a:cubicBezTo>
                  <a:cubicBezTo>
                    <a:pt x="336" y="1692"/>
                    <a:pt x="137" y="1527"/>
                    <a:pt x="62" y="13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0" name="Freeform 8"/>
            <p:cNvSpPr>
              <a:spLocks noChangeArrowheads="1"/>
            </p:cNvSpPr>
            <p:nvPr/>
          </p:nvSpPr>
          <p:spPr bwMode="auto">
            <a:xfrm>
              <a:off x="2751138" y="4083050"/>
              <a:ext cx="153987" cy="398463"/>
            </a:xfrm>
            <a:custGeom>
              <a:avLst/>
              <a:gdLst>
                <a:gd name="T0" fmla="*/ 415 w 428"/>
                <a:gd name="T1" fmla="*/ 0 h 1109"/>
                <a:gd name="T2" fmla="*/ 0 w 428"/>
                <a:gd name="T3" fmla="*/ 38 h 1109"/>
                <a:gd name="T4" fmla="*/ 0 w 428"/>
                <a:gd name="T5" fmla="*/ 100 h 1109"/>
                <a:gd name="T6" fmla="*/ 12 w 428"/>
                <a:gd name="T7" fmla="*/ 100 h 1109"/>
                <a:gd name="T8" fmla="*/ 178 w 428"/>
                <a:gd name="T9" fmla="*/ 241 h 1109"/>
                <a:gd name="T10" fmla="*/ 178 w 428"/>
                <a:gd name="T11" fmla="*/ 1108 h 1109"/>
                <a:gd name="T12" fmla="*/ 427 w 428"/>
                <a:gd name="T13" fmla="*/ 1108 h 1109"/>
                <a:gd name="T14" fmla="*/ 427 w 428"/>
                <a:gd name="T15" fmla="*/ 0 h 1109"/>
                <a:gd name="T16" fmla="*/ 415 w 428"/>
                <a:gd name="T17" fmla="*/ 0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8" h="1109">
                  <a:moveTo>
                    <a:pt x="415" y="0"/>
                  </a:moveTo>
                  <a:lnTo>
                    <a:pt x="0" y="38"/>
                  </a:lnTo>
                  <a:lnTo>
                    <a:pt x="0" y="100"/>
                  </a:lnTo>
                  <a:lnTo>
                    <a:pt x="12" y="100"/>
                  </a:lnTo>
                  <a:cubicBezTo>
                    <a:pt x="178" y="121"/>
                    <a:pt x="178" y="121"/>
                    <a:pt x="178" y="241"/>
                  </a:cubicBezTo>
                  <a:lnTo>
                    <a:pt x="178" y="1108"/>
                  </a:lnTo>
                  <a:lnTo>
                    <a:pt x="427" y="1108"/>
                  </a:lnTo>
                  <a:lnTo>
                    <a:pt x="427" y="0"/>
                  </a:lnTo>
                  <a:lnTo>
                    <a:pt x="41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1" name="Freeform 9"/>
            <p:cNvSpPr>
              <a:spLocks noChangeArrowheads="1"/>
            </p:cNvSpPr>
            <p:nvPr/>
          </p:nvSpPr>
          <p:spPr bwMode="auto">
            <a:xfrm>
              <a:off x="2986088" y="4198938"/>
              <a:ext cx="315912" cy="282575"/>
            </a:xfrm>
            <a:custGeom>
              <a:avLst/>
              <a:gdLst>
                <a:gd name="T0" fmla="*/ 643 w 876"/>
                <a:gd name="T1" fmla="*/ 4 h 785"/>
                <a:gd name="T2" fmla="*/ 353 w 876"/>
                <a:gd name="T3" fmla="*/ 170 h 785"/>
                <a:gd name="T4" fmla="*/ 353 w 876"/>
                <a:gd name="T5" fmla="*/ 0 h 785"/>
                <a:gd name="T6" fmla="*/ 336 w 876"/>
                <a:gd name="T7" fmla="*/ 4 h 785"/>
                <a:gd name="T8" fmla="*/ 0 w 876"/>
                <a:gd name="T9" fmla="*/ 58 h 785"/>
                <a:gd name="T10" fmla="*/ 0 w 876"/>
                <a:gd name="T11" fmla="*/ 116 h 785"/>
                <a:gd name="T12" fmla="*/ 17 w 876"/>
                <a:gd name="T13" fmla="*/ 116 h 785"/>
                <a:gd name="T14" fmla="*/ 145 w 876"/>
                <a:gd name="T15" fmla="*/ 240 h 785"/>
                <a:gd name="T16" fmla="*/ 145 w 876"/>
                <a:gd name="T17" fmla="*/ 784 h 785"/>
                <a:gd name="T18" fmla="*/ 353 w 876"/>
                <a:gd name="T19" fmla="*/ 784 h 785"/>
                <a:gd name="T20" fmla="*/ 353 w 876"/>
                <a:gd name="T21" fmla="*/ 386 h 785"/>
                <a:gd name="T22" fmla="*/ 560 w 876"/>
                <a:gd name="T23" fmla="*/ 141 h 785"/>
                <a:gd name="T24" fmla="*/ 664 w 876"/>
                <a:gd name="T25" fmla="*/ 361 h 785"/>
                <a:gd name="T26" fmla="*/ 664 w 876"/>
                <a:gd name="T27" fmla="*/ 784 h 785"/>
                <a:gd name="T28" fmla="*/ 871 w 876"/>
                <a:gd name="T29" fmla="*/ 784 h 785"/>
                <a:gd name="T30" fmla="*/ 871 w 876"/>
                <a:gd name="T31" fmla="*/ 240 h 785"/>
                <a:gd name="T32" fmla="*/ 643 w 876"/>
                <a:gd name="T33" fmla="*/ 4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6" h="785">
                  <a:moveTo>
                    <a:pt x="643" y="4"/>
                  </a:moveTo>
                  <a:cubicBezTo>
                    <a:pt x="490" y="4"/>
                    <a:pt x="398" y="108"/>
                    <a:pt x="353" y="170"/>
                  </a:cubicBezTo>
                  <a:cubicBezTo>
                    <a:pt x="353" y="112"/>
                    <a:pt x="353" y="0"/>
                    <a:pt x="353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7" y="116"/>
                  </a:lnTo>
                  <a:cubicBezTo>
                    <a:pt x="124" y="120"/>
                    <a:pt x="145" y="141"/>
                    <a:pt x="145" y="240"/>
                  </a:cubicBezTo>
                  <a:lnTo>
                    <a:pt x="145" y="784"/>
                  </a:lnTo>
                  <a:lnTo>
                    <a:pt x="353" y="784"/>
                  </a:lnTo>
                  <a:lnTo>
                    <a:pt x="353" y="386"/>
                  </a:lnTo>
                  <a:cubicBezTo>
                    <a:pt x="353" y="278"/>
                    <a:pt x="452" y="141"/>
                    <a:pt x="560" y="141"/>
                  </a:cubicBezTo>
                  <a:cubicBezTo>
                    <a:pt x="660" y="141"/>
                    <a:pt x="664" y="224"/>
                    <a:pt x="664" y="361"/>
                  </a:cubicBezTo>
                  <a:lnTo>
                    <a:pt x="664" y="784"/>
                  </a:lnTo>
                  <a:lnTo>
                    <a:pt x="871" y="784"/>
                  </a:lnTo>
                  <a:lnTo>
                    <a:pt x="871" y="240"/>
                  </a:lnTo>
                  <a:cubicBezTo>
                    <a:pt x="875" y="87"/>
                    <a:pt x="792" y="4"/>
                    <a:pt x="64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2" name="Freeform 10"/>
            <p:cNvSpPr>
              <a:spLocks noChangeArrowheads="1"/>
            </p:cNvSpPr>
            <p:nvPr/>
          </p:nvSpPr>
          <p:spPr bwMode="auto">
            <a:xfrm>
              <a:off x="3386138" y="4200525"/>
              <a:ext cx="212725" cy="288925"/>
            </a:xfrm>
            <a:custGeom>
              <a:avLst/>
              <a:gdLst>
                <a:gd name="T0" fmla="*/ 348 w 590"/>
                <a:gd name="T1" fmla="*/ 303 h 802"/>
                <a:gd name="T2" fmla="*/ 195 w 590"/>
                <a:gd name="T3" fmla="*/ 170 h 802"/>
                <a:gd name="T4" fmla="*/ 307 w 590"/>
                <a:gd name="T5" fmla="*/ 100 h 802"/>
                <a:gd name="T6" fmla="*/ 502 w 590"/>
                <a:gd name="T7" fmla="*/ 166 h 802"/>
                <a:gd name="T8" fmla="*/ 535 w 590"/>
                <a:gd name="T9" fmla="*/ 187 h 802"/>
                <a:gd name="T10" fmla="*/ 535 w 590"/>
                <a:gd name="T11" fmla="*/ 162 h 802"/>
                <a:gd name="T12" fmla="*/ 535 w 590"/>
                <a:gd name="T13" fmla="*/ 33 h 802"/>
                <a:gd name="T14" fmla="*/ 506 w 590"/>
                <a:gd name="T15" fmla="*/ 25 h 802"/>
                <a:gd name="T16" fmla="*/ 315 w 590"/>
                <a:gd name="T17" fmla="*/ 0 h 802"/>
                <a:gd name="T18" fmla="*/ 0 w 590"/>
                <a:gd name="T19" fmla="*/ 224 h 802"/>
                <a:gd name="T20" fmla="*/ 228 w 590"/>
                <a:gd name="T21" fmla="*/ 465 h 802"/>
                <a:gd name="T22" fmla="*/ 390 w 590"/>
                <a:gd name="T23" fmla="*/ 606 h 802"/>
                <a:gd name="T24" fmla="*/ 249 w 590"/>
                <a:gd name="T25" fmla="*/ 697 h 802"/>
                <a:gd name="T26" fmla="*/ 20 w 590"/>
                <a:gd name="T27" fmla="*/ 618 h 802"/>
                <a:gd name="T28" fmla="*/ 0 w 590"/>
                <a:gd name="T29" fmla="*/ 606 h 802"/>
                <a:gd name="T30" fmla="*/ 0 w 590"/>
                <a:gd name="T31" fmla="*/ 767 h 802"/>
                <a:gd name="T32" fmla="*/ 16 w 590"/>
                <a:gd name="T33" fmla="*/ 771 h 802"/>
                <a:gd name="T34" fmla="*/ 244 w 590"/>
                <a:gd name="T35" fmla="*/ 801 h 802"/>
                <a:gd name="T36" fmla="*/ 580 w 590"/>
                <a:gd name="T37" fmla="*/ 568 h 802"/>
                <a:gd name="T38" fmla="*/ 348 w 590"/>
                <a:gd name="T39" fmla="*/ 30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0" h="802">
                  <a:moveTo>
                    <a:pt x="348" y="303"/>
                  </a:moveTo>
                  <a:cubicBezTo>
                    <a:pt x="265" y="261"/>
                    <a:pt x="195" y="228"/>
                    <a:pt x="195" y="170"/>
                  </a:cubicBezTo>
                  <a:cubicBezTo>
                    <a:pt x="195" y="104"/>
                    <a:pt x="274" y="100"/>
                    <a:pt x="307" y="100"/>
                  </a:cubicBezTo>
                  <a:cubicBezTo>
                    <a:pt x="394" y="100"/>
                    <a:pt x="468" y="145"/>
                    <a:pt x="502" y="166"/>
                  </a:cubicBezTo>
                  <a:lnTo>
                    <a:pt x="535" y="187"/>
                  </a:lnTo>
                  <a:lnTo>
                    <a:pt x="535" y="162"/>
                  </a:lnTo>
                  <a:lnTo>
                    <a:pt x="535" y="33"/>
                  </a:lnTo>
                  <a:lnTo>
                    <a:pt x="506" y="25"/>
                  </a:lnTo>
                  <a:cubicBezTo>
                    <a:pt x="468" y="17"/>
                    <a:pt x="398" y="0"/>
                    <a:pt x="315" y="0"/>
                  </a:cubicBezTo>
                  <a:cubicBezTo>
                    <a:pt x="120" y="0"/>
                    <a:pt x="0" y="83"/>
                    <a:pt x="0" y="224"/>
                  </a:cubicBezTo>
                  <a:cubicBezTo>
                    <a:pt x="0" y="353"/>
                    <a:pt x="124" y="411"/>
                    <a:pt x="228" y="465"/>
                  </a:cubicBezTo>
                  <a:cubicBezTo>
                    <a:pt x="311" y="506"/>
                    <a:pt x="390" y="543"/>
                    <a:pt x="390" y="606"/>
                  </a:cubicBezTo>
                  <a:cubicBezTo>
                    <a:pt x="390" y="664"/>
                    <a:pt x="340" y="697"/>
                    <a:pt x="249" y="697"/>
                  </a:cubicBezTo>
                  <a:cubicBezTo>
                    <a:pt x="149" y="697"/>
                    <a:pt x="70" y="647"/>
                    <a:pt x="20" y="618"/>
                  </a:cubicBezTo>
                  <a:lnTo>
                    <a:pt x="0" y="606"/>
                  </a:lnTo>
                  <a:lnTo>
                    <a:pt x="0" y="767"/>
                  </a:lnTo>
                  <a:lnTo>
                    <a:pt x="16" y="771"/>
                  </a:lnTo>
                  <a:cubicBezTo>
                    <a:pt x="58" y="780"/>
                    <a:pt x="137" y="801"/>
                    <a:pt x="244" y="801"/>
                  </a:cubicBezTo>
                  <a:cubicBezTo>
                    <a:pt x="456" y="801"/>
                    <a:pt x="580" y="713"/>
                    <a:pt x="580" y="568"/>
                  </a:cubicBezTo>
                  <a:cubicBezTo>
                    <a:pt x="589" y="419"/>
                    <a:pt x="460" y="357"/>
                    <a:pt x="348" y="30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3" name="Freeform 11"/>
            <p:cNvSpPr>
              <a:spLocks noChangeArrowheads="1"/>
            </p:cNvSpPr>
            <p:nvPr/>
          </p:nvSpPr>
          <p:spPr bwMode="auto">
            <a:xfrm>
              <a:off x="3635375" y="4198938"/>
              <a:ext cx="325438" cy="396875"/>
            </a:xfrm>
            <a:custGeom>
              <a:avLst/>
              <a:gdLst>
                <a:gd name="T0" fmla="*/ 577 w 906"/>
                <a:gd name="T1" fmla="*/ 4 h 1104"/>
                <a:gd name="T2" fmla="*/ 357 w 906"/>
                <a:gd name="T3" fmla="*/ 112 h 1104"/>
                <a:gd name="T4" fmla="*/ 357 w 906"/>
                <a:gd name="T5" fmla="*/ 0 h 1104"/>
                <a:gd name="T6" fmla="*/ 336 w 906"/>
                <a:gd name="T7" fmla="*/ 4 h 1104"/>
                <a:gd name="T8" fmla="*/ 0 w 906"/>
                <a:gd name="T9" fmla="*/ 58 h 1104"/>
                <a:gd name="T10" fmla="*/ 0 w 906"/>
                <a:gd name="T11" fmla="*/ 116 h 1104"/>
                <a:gd name="T12" fmla="*/ 13 w 906"/>
                <a:gd name="T13" fmla="*/ 116 h 1104"/>
                <a:gd name="T14" fmla="*/ 137 w 906"/>
                <a:gd name="T15" fmla="*/ 240 h 1104"/>
                <a:gd name="T16" fmla="*/ 137 w 906"/>
                <a:gd name="T17" fmla="*/ 1103 h 1104"/>
                <a:gd name="T18" fmla="*/ 345 w 906"/>
                <a:gd name="T19" fmla="*/ 1103 h 1104"/>
                <a:gd name="T20" fmla="*/ 345 w 906"/>
                <a:gd name="T21" fmla="*/ 709 h 1104"/>
                <a:gd name="T22" fmla="*/ 560 w 906"/>
                <a:gd name="T23" fmla="*/ 800 h 1104"/>
                <a:gd name="T24" fmla="*/ 896 w 906"/>
                <a:gd name="T25" fmla="*/ 390 h 1104"/>
                <a:gd name="T26" fmla="*/ 577 w 906"/>
                <a:gd name="T27" fmla="*/ 4 h 1104"/>
                <a:gd name="T28" fmla="*/ 515 w 906"/>
                <a:gd name="T29" fmla="*/ 120 h 1104"/>
                <a:gd name="T30" fmla="*/ 672 w 906"/>
                <a:gd name="T31" fmla="*/ 394 h 1104"/>
                <a:gd name="T32" fmla="*/ 515 w 906"/>
                <a:gd name="T33" fmla="*/ 688 h 1104"/>
                <a:gd name="T34" fmla="*/ 349 w 906"/>
                <a:gd name="T35" fmla="*/ 456 h 1104"/>
                <a:gd name="T36" fmla="*/ 349 w 906"/>
                <a:gd name="T37" fmla="*/ 390 h 1104"/>
                <a:gd name="T38" fmla="*/ 515 w 906"/>
                <a:gd name="T39" fmla="*/ 12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6" h="1104">
                  <a:moveTo>
                    <a:pt x="577" y="4"/>
                  </a:moveTo>
                  <a:cubicBezTo>
                    <a:pt x="498" y="4"/>
                    <a:pt x="424" y="41"/>
                    <a:pt x="357" y="112"/>
                  </a:cubicBezTo>
                  <a:cubicBezTo>
                    <a:pt x="357" y="75"/>
                    <a:pt x="357" y="0"/>
                    <a:pt x="357" y="0"/>
                  </a:cubicBezTo>
                  <a:lnTo>
                    <a:pt x="336" y="4"/>
                  </a:lnTo>
                  <a:lnTo>
                    <a:pt x="0" y="58"/>
                  </a:lnTo>
                  <a:lnTo>
                    <a:pt x="0" y="116"/>
                  </a:lnTo>
                  <a:lnTo>
                    <a:pt x="13" y="116"/>
                  </a:lnTo>
                  <a:cubicBezTo>
                    <a:pt x="117" y="120"/>
                    <a:pt x="137" y="141"/>
                    <a:pt x="137" y="240"/>
                  </a:cubicBezTo>
                  <a:lnTo>
                    <a:pt x="137" y="1103"/>
                  </a:lnTo>
                  <a:lnTo>
                    <a:pt x="345" y="1103"/>
                  </a:lnTo>
                  <a:cubicBezTo>
                    <a:pt x="345" y="1103"/>
                    <a:pt x="345" y="775"/>
                    <a:pt x="345" y="709"/>
                  </a:cubicBezTo>
                  <a:cubicBezTo>
                    <a:pt x="382" y="755"/>
                    <a:pt x="444" y="800"/>
                    <a:pt x="560" y="800"/>
                  </a:cubicBezTo>
                  <a:cubicBezTo>
                    <a:pt x="780" y="800"/>
                    <a:pt x="896" y="659"/>
                    <a:pt x="896" y="390"/>
                  </a:cubicBezTo>
                  <a:cubicBezTo>
                    <a:pt x="905" y="145"/>
                    <a:pt x="784" y="4"/>
                    <a:pt x="577" y="4"/>
                  </a:cubicBezTo>
                  <a:close/>
                  <a:moveTo>
                    <a:pt x="515" y="120"/>
                  </a:moveTo>
                  <a:cubicBezTo>
                    <a:pt x="656" y="120"/>
                    <a:pt x="672" y="274"/>
                    <a:pt x="672" y="394"/>
                  </a:cubicBezTo>
                  <a:cubicBezTo>
                    <a:pt x="672" y="593"/>
                    <a:pt x="623" y="688"/>
                    <a:pt x="515" y="688"/>
                  </a:cubicBezTo>
                  <a:cubicBezTo>
                    <a:pt x="378" y="688"/>
                    <a:pt x="349" y="560"/>
                    <a:pt x="349" y="456"/>
                  </a:cubicBezTo>
                  <a:lnTo>
                    <a:pt x="349" y="390"/>
                  </a:lnTo>
                  <a:cubicBezTo>
                    <a:pt x="353" y="307"/>
                    <a:pt x="370" y="120"/>
                    <a:pt x="515" y="1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4" name="Freeform 12"/>
            <p:cNvSpPr>
              <a:spLocks noChangeArrowheads="1"/>
            </p:cNvSpPr>
            <p:nvPr/>
          </p:nvSpPr>
          <p:spPr bwMode="auto">
            <a:xfrm>
              <a:off x="4013200" y="4198938"/>
              <a:ext cx="123825" cy="282575"/>
            </a:xfrm>
            <a:custGeom>
              <a:avLst/>
              <a:gdLst>
                <a:gd name="T0" fmla="*/ 0 w 345"/>
                <a:gd name="T1" fmla="*/ 58 h 785"/>
                <a:gd name="T2" fmla="*/ 0 w 345"/>
                <a:gd name="T3" fmla="*/ 116 h 785"/>
                <a:gd name="T4" fmla="*/ 12 w 345"/>
                <a:gd name="T5" fmla="*/ 116 h 785"/>
                <a:gd name="T6" fmla="*/ 137 w 345"/>
                <a:gd name="T7" fmla="*/ 240 h 785"/>
                <a:gd name="T8" fmla="*/ 137 w 345"/>
                <a:gd name="T9" fmla="*/ 784 h 785"/>
                <a:gd name="T10" fmla="*/ 344 w 345"/>
                <a:gd name="T11" fmla="*/ 784 h 785"/>
                <a:gd name="T12" fmla="*/ 344 w 345"/>
                <a:gd name="T13" fmla="*/ 0 h 785"/>
                <a:gd name="T14" fmla="*/ 328 w 345"/>
                <a:gd name="T15" fmla="*/ 4 h 785"/>
                <a:gd name="T16" fmla="*/ 0 w 345"/>
                <a:gd name="T17" fmla="*/ 58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785">
                  <a:moveTo>
                    <a:pt x="0" y="58"/>
                  </a:moveTo>
                  <a:lnTo>
                    <a:pt x="0" y="116"/>
                  </a:lnTo>
                  <a:lnTo>
                    <a:pt x="12" y="116"/>
                  </a:lnTo>
                  <a:cubicBezTo>
                    <a:pt x="116" y="120"/>
                    <a:pt x="137" y="141"/>
                    <a:pt x="137" y="240"/>
                  </a:cubicBezTo>
                  <a:lnTo>
                    <a:pt x="137" y="784"/>
                  </a:lnTo>
                  <a:lnTo>
                    <a:pt x="344" y="784"/>
                  </a:lnTo>
                  <a:lnTo>
                    <a:pt x="344" y="0"/>
                  </a:lnTo>
                  <a:lnTo>
                    <a:pt x="328" y="4"/>
                  </a:lnTo>
                  <a:lnTo>
                    <a:pt x="0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5" name="Freeform 13"/>
            <p:cNvSpPr>
              <a:spLocks noChangeArrowheads="1"/>
            </p:cNvSpPr>
            <p:nvPr/>
          </p:nvSpPr>
          <p:spPr bwMode="auto">
            <a:xfrm>
              <a:off x="4056063" y="4084638"/>
              <a:ext cx="93662" cy="82550"/>
            </a:xfrm>
            <a:custGeom>
              <a:avLst/>
              <a:gdLst>
                <a:gd name="T0" fmla="*/ 129 w 262"/>
                <a:gd name="T1" fmla="*/ 228 h 229"/>
                <a:gd name="T2" fmla="*/ 261 w 262"/>
                <a:gd name="T3" fmla="*/ 112 h 229"/>
                <a:gd name="T4" fmla="*/ 133 w 262"/>
                <a:gd name="T5" fmla="*/ 0 h 229"/>
                <a:gd name="T6" fmla="*/ 4 w 262"/>
                <a:gd name="T7" fmla="*/ 112 h 229"/>
                <a:gd name="T8" fmla="*/ 129 w 262"/>
                <a:gd name="T9" fmla="*/ 22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29">
                  <a:moveTo>
                    <a:pt x="129" y="228"/>
                  </a:moveTo>
                  <a:cubicBezTo>
                    <a:pt x="199" y="228"/>
                    <a:pt x="261" y="178"/>
                    <a:pt x="261" y="112"/>
                  </a:cubicBezTo>
                  <a:cubicBezTo>
                    <a:pt x="261" y="49"/>
                    <a:pt x="203" y="0"/>
                    <a:pt x="133" y="0"/>
                  </a:cubicBezTo>
                  <a:cubicBezTo>
                    <a:pt x="62" y="0"/>
                    <a:pt x="4" y="49"/>
                    <a:pt x="4" y="112"/>
                  </a:cubicBezTo>
                  <a:cubicBezTo>
                    <a:pt x="0" y="178"/>
                    <a:pt x="58" y="228"/>
                    <a:pt x="129" y="22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6" name="Freeform 14"/>
            <p:cNvSpPr>
              <a:spLocks noChangeArrowheads="1"/>
            </p:cNvSpPr>
            <p:nvPr/>
          </p:nvSpPr>
          <p:spPr bwMode="auto">
            <a:xfrm>
              <a:off x="4211638" y="4200525"/>
              <a:ext cx="244475" cy="280988"/>
            </a:xfrm>
            <a:custGeom>
              <a:avLst/>
              <a:gdLst>
                <a:gd name="T0" fmla="*/ 676 w 677"/>
                <a:gd name="T1" fmla="*/ 174 h 781"/>
                <a:gd name="T2" fmla="*/ 676 w 677"/>
                <a:gd name="T3" fmla="*/ 12 h 781"/>
                <a:gd name="T4" fmla="*/ 663 w 677"/>
                <a:gd name="T5" fmla="*/ 12 h 781"/>
                <a:gd name="T6" fmla="*/ 564 w 677"/>
                <a:gd name="T7" fmla="*/ 4 h 781"/>
                <a:gd name="T8" fmla="*/ 348 w 677"/>
                <a:gd name="T9" fmla="*/ 158 h 781"/>
                <a:gd name="T10" fmla="*/ 348 w 677"/>
                <a:gd name="T11" fmla="*/ 0 h 781"/>
                <a:gd name="T12" fmla="*/ 331 w 677"/>
                <a:gd name="T13" fmla="*/ 0 h 781"/>
                <a:gd name="T14" fmla="*/ 0 w 677"/>
                <a:gd name="T15" fmla="*/ 54 h 781"/>
                <a:gd name="T16" fmla="*/ 0 w 677"/>
                <a:gd name="T17" fmla="*/ 112 h 781"/>
                <a:gd name="T18" fmla="*/ 12 w 677"/>
                <a:gd name="T19" fmla="*/ 112 h 781"/>
                <a:gd name="T20" fmla="*/ 141 w 677"/>
                <a:gd name="T21" fmla="*/ 236 h 781"/>
                <a:gd name="T22" fmla="*/ 141 w 677"/>
                <a:gd name="T23" fmla="*/ 780 h 781"/>
                <a:gd name="T24" fmla="*/ 348 w 677"/>
                <a:gd name="T25" fmla="*/ 780 h 781"/>
                <a:gd name="T26" fmla="*/ 348 w 677"/>
                <a:gd name="T27" fmla="*/ 390 h 781"/>
                <a:gd name="T28" fmla="*/ 568 w 677"/>
                <a:gd name="T29" fmla="*/ 170 h 781"/>
                <a:gd name="T30" fmla="*/ 643 w 677"/>
                <a:gd name="T31" fmla="*/ 183 h 781"/>
                <a:gd name="T32" fmla="*/ 676 w 677"/>
                <a:gd name="T33" fmla="*/ 191 h 781"/>
                <a:gd name="T34" fmla="*/ 676 w 677"/>
                <a:gd name="T35" fmla="*/ 174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7" h="781">
                  <a:moveTo>
                    <a:pt x="676" y="174"/>
                  </a:moveTo>
                  <a:lnTo>
                    <a:pt x="676" y="12"/>
                  </a:lnTo>
                  <a:lnTo>
                    <a:pt x="663" y="12"/>
                  </a:lnTo>
                  <a:cubicBezTo>
                    <a:pt x="630" y="8"/>
                    <a:pt x="593" y="4"/>
                    <a:pt x="564" y="4"/>
                  </a:cubicBezTo>
                  <a:cubicBezTo>
                    <a:pt x="443" y="4"/>
                    <a:pt x="381" y="91"/>
                    <a:pt x="348" y="158"/>
                  </a:cubicBezTo>
                  <a:cubicBezTo>
                    <a:pt x="348" y="95"/>
                    <a:pt x="348" y="0"/>
                    <a:pt x="348" y="0"/>
                  </a:cubicBezTo>
                  <a:lnTo>
                    <a:pt x="331" y="0"/>
                  </a:lnTo>
                  <a:lnTo>
                    <a:pt x="0" y="54"/>
                  </a:lnTo>
                  <a:lnTo>
                    <a:pt x="0" y="112"/>
                  </a:lnTo>
                  <a:lnTo>
                    <a:pt x="12" y="112"/>
                  </a:lnTo>
                  <a:cubicBezTo>
                    <a:pt x="116" y="116"/>
                    <a:pt x="141" y="137"/>
                    <a:pt x="141" y="236"/>
                  </a:cubicBezTo>
                  <a:lnTo>
                    <a:pt x="141" y="780"/>
                  </a:lnTo>
                  <a:lnTo>
                    <a:pt x="348" y="780"/>
                  </a:lnTo>
                  <a:lnTo>
                    <a:pt x="348" y="390"/>
                  </a:lnTo>
                  <a:cubicBezTo>
                    <a:pt x="348" y="324"/>
                    <a:pt x="369" y="170"/>
                    <a:pt x="568" y="170"/>
                  </a:cubicBezTo>
                  <a:cubicBezTo>
                    <a:pt x="593" y="170"/>
                    <a:pt x="618" y="178"/>
                    <a:pt x="643" y="183"/>
                  </a:cubicBezTo>
                  <a:lnTo>
                    <a:pt x="676" y="191"/>
                  </a:lnTo>
                  <a:lnTo>
                    <a:pt x="676" y="17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7" name="Freeform 15"/>
            <p:cNvSpPr>
              <a:spLocks noChangeArrowheads="1"/>
            </p:cNvSpPr>
            <p:nvPr/>
          </p:nvSpPr>
          <p:spPr bwMode="auto">
            <a:xfrm>
              <a:off x="4486275" y="4200525"/>
              <a:ext cx="266700" cy="287338"/>
            </a:xfrm>
            <a:custGeom>
              <a:avLst/>
              <a:gdLst>
                <a:gd name="T0" fmla="*/ 738 w 743"/>
                <a:gd name="T1" fmla="*/ 315 h 797"/>
                <a:gd name="T2" fmla="*/ 390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738 w 743"/>
                <a:gd name="T25" fmla="*/ 315 h 797"/>
                <a:gd name="T26" fmla="*/ 386 w 743"/>
                <a:gd name="T27" fmla="*/ 83 h 797"/>
                <a:gd name="T28" fmla="*/ 531 w 743"/>
                <a:gd name="T29" fmla="*/ 236 h 797"/>
                <a:gd name="T30" fmla="*/ 228 w 743"/>
                <a:gd name="T31" fmla="*/ 236 h 797"/>
                <a:gd name="T32" fmla="*/ 386 w 743"/>
                <a:gd name="T33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797">
                  <a:moveTo>
                    <a:pt x="738" y="315"/>
                  </a:moveTo>
                  <a:cubicBezTo>
                    <a:pt x="738" y="104"/>
                    <a:pt x="622" y="0"/>
                    <a:pt x="390" y="0"/>
                  </a:cubicBezTo>
                  <a:cubicBezTo>
                    <a:pt x="128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lnTo>
                    <a:pt x="738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2" y="183"/>
                    <a:pt x="269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8" name="Freeform 16"/>
            <p:cNvSpPr>
              <a:spLocks noChangeArrowheads="1"/>
            </p:cNvSpPr>
            <p:nvPr/>
          </p:nvSpPr>
          <p:spPr bwMode="auto">
            <a:xfrm>
              <a:off x="5210175" y="4071938"/>
              <a:ext cx="314325" cy="409575"/>
            </a:xfrm>
            <a:custGeom>
              <a:avLst/>
              <a:gdLst>
                <a:gd name="T0" fmla="*/ 634 w 872"/>
                <a:gd name="T1" fmla="*/ 357 h 1138"/>
                <a:gd name="T2" fmla="*/ 348 w 872"/>
                <a:gd name="T3" fmla="*/ 523 h 1138"/>
                <a:gd name="T4" fmla="*/ 348 w 872"/>
                <a:gd name="T5" fmla="*/ 0 h 1138"/>
                <a:gd name="T6" fmla="*/ 332 w 872"/>
                <a:gd name="T7" fmla="*/ 4 h 1138"/>
                <a:gd name="T8" fmla="*/ 0 w 872"/>
                <a:gd name="T9" fmla="*/ 46 h 1138"/>
                <a:gd name="T10" fmla="*/ 0 w 872"/>
                <a:gd name="T11" fmla="*/ 104 h 1138"/>
                <a:gd name="T12" fmla="*/ 16 w 872"/>
                <a:gd name="T13" fmla="*/ 104 h 1138"/>
                <a:gd name="T14" fmla="*/ 141 w 872"/>
                <a:gd name="T15" fmla="*/ 233 h 1138"/>
                <a:gd name="T16" fmla="*/ 141 w 872"/>
                <a:gd name="T17" fmla="*/ 1137 h 1138"/>
                <a:gd name="T18" fmla="*/ 348 w 872"/>
                <a:gd name="T19" fmla="*/ 1137 h 1138"/>
                <a:gd name="T20" fmla="*/ 348 w 872"/>
                <a:gd name="T21" fmla="*/ 747 h 1138"/>
                <a:gd name="T22" fmla="*/ 547 w 872"/>
                <a:gd name="T23" fmla="*/ 494 h 1138"/>
                <a:gd name="T24" fmla="*/ 663 w 872"/>
                <a:gd name="T25" fmla="*/ 660 h 1138"/>
                <a:gd name="T26" fmla="*/ 663 w 872"/>
                <a:gd name="T27" fmla="*/ 1137 h 1138"/>
                <a:gd name="T28" fmla="*/ 871 w 872"/>
                <a:gd name="T29" fmla="*/ 1137 h 1138"/>
                <a:gd name="T30" fmla="*/ 871 w 872"/>
                <a:gd name="T31" fmla="*/ 635 h 1138"/>
                <a:gd name="T32" fmla="*/ 634 w 872"/>
                <a:gd name="T33" fmla="*/ 357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2" h="1138">
                  <a:moveTo>
                    <a:pt x="634" y="357"/>
                  </a:moveTo>
                  <a:cubicBezTo>
                    <a:pt x="481" y="357"/>
                    <a:pt x="394" y="452"/>
                    <a:pt x="348" y="523"/>
                  </a:cubicBezTo>
                  <a:cubicBezTo>
                    <a:pt x="348" y="440"/>
                    <a:pt x="348" y="0"/>
                    <a:pt x="348" y="0"/>
                  </a:cubicBezTo>
                  <a:lnTo>
                    <a:pt x="332" y="4"/>
                  </a:lnTo>
                  <a:lnTo>
                    <a:pt x="0" y="46"/>
                  </a:lnTo>
                  <a:lnTo>
                    <a:pt x="0" y="104"/>
                  </a:lnTo>
                  <a:lnTo>
                    <a:pt x="16" y="104"/>
                  </a:lnTo>
                  <a:cubicBezTo>
                    <a:pt x="120" y="108"/>
                    <a:pt x="141" y="133"/>
                    <a:pt x="141" y="233"/>
                  </a:cubicBezTo>
                  <a:lnTo>
                    <a:pt x="141" y="1137"/>
                  </a:lnTo>
                  <a:lnTo>
                    <a:pt x="348" y="1137"/>
                  </a:lnTo>
                  <a:lnTo>
                    <a:pt x="348" y="747"/>
                  </a:lnTo>
                  <a:cubicBezTo>
                    <a:pt x="348" y="606"/>
                    <a:pt x="456" y="494"/>
                    <a:pt x="547" y="494"/>
                  </a:cubicBezTo>
                  <a:cubicBezTo>
                    <a:pt x="663" y="494"/>
                    <a:pt x="663" y="581"/>
                    <a:pt x="663" y="660"/>
                  </a:cubicBezTo>
                  <a:lnTo>
                    <a:pt x="663" y="1137"/>
                  </a:lnTo>
                  <a:lnTo>
                    <a:pt x="871" y="1137"/>
                  </a:lnTo>
                  <a:lnTo>
                    <a:pt x="871" y="635"/>
                  </a:lnTo>
                  <a:cubicBezTo>
                    <a:pt x="871" y="552"/>
                    <a:pt x="871" y="357"/>
                    <a:pt x="634" y="3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9" name="Freeform 17"/>
            <p:cNvSpPr>
              <a:spLocks noChangeArrowheads="1"/>
            </p:cNvSpPr>
            <p:nvPr/>
          </p:nvSpPr>
          <p:spPr bwMode="auto">
            <a:xfrm>
              <a:off x="5594350" y="4200525"/>
              <a:ext cx="266700" cy="287338"/>
            </a:xfrm>
            <a:custGeom>
              <a:avLst/>
              <a:gdLst>
                <a:gd name="T0" fmla="*/ 742 w 743"/>
                <a:gd name="T1" fmla="*/ 315 h 797"/>
                <a:gd name="T2" fmla="*/ 394 w 743"/>
                <a:gd name="T3" fmla="*/ 0 h 797"/>
                <a:gd name="T4" fmla="*/ 0 w 743"/>
                <a:gd name="T5" fmla="*/ 373 h 797"/>
                <a:gd name="T6" fmla="*/ 456 w 743"/>
                <a:gd name="T7" fmla="*/ 796 h 797"/>
                <a:gd name="T8" fmla="*/ 713 w 743"/>
                <a:gd name="T9" fmla="*/ 755 h 797"/>
                <a:gd name="T10" fmla="*/ 726 w 743"/>
                <a:gd name="T11" fmla="*/ 751 h 797"/>
                <a:gd name="T12" fmla="*/ 726 w 743"/>
                <a:gd name="T13" fmla="*/ 651 h 797"/>
                <a:gd name="T14" fmla="*/ 705 w 743"/>
                <a:gd name="T15" fmla="*/ 660 h 797"/>
                <a:gd name="T16" fmla="*/ 543 w 743"/>
                <a:gd name="T17" fmla="*/ 684 h 797"/>
                <a:gd name="T18" fmla="*/ 232 w 743"/>
                <a:gd name="T19" fmla="*/ 332 h 797"/>
                <a:gd name="T20" fmla="*/ 742 w 743"/>
                <a:gd name="T21" fmla="*/ 332 h 797"/>
                <a:gd name="T22" fmla="*/ 742 w 743"/>
                <a:gd name="T23" fmla="*/ 315 h 797"/>
                <a:gd name="T24" fmla="*/ 386 w 743"/>
                <a:gd name="T25" fmla="*/ 83 h 797"/>
                <a:gd name="T26" fmla="*/ 531 w 743"/>
                <a:gd name="T27" fmla="*/ 236 h 797"/>
                <a:gd name="T28" fmla="*/ 228 w 743"/>
                <a:gd name="T29" fmla="*/ 236 h 797"/>
                <a:gd name="T30" fmla="*/ 386 w 743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3" h="797">
                  <a:moveTo>
                    <a:pt x="742" y="315"/>
                  </a:moveTo>
                  <a:cubicBezTo>
                    <a:pt x="742" y="104"/>
                    <a:pt x="626" y="0"/>
                    <a:pt x="394" y="0"/>
                  </a:cubicBezTo>
                  <a:cubicBezTo>
                    <a:pt x="133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3"/>
                    <a:pt x="713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43" y="684"/>
                  </a:cubicBezTo>
                  <a:cubicBezTo>
                    <a:pt x="319" y="684"/>
                    <a:pt x="236" y="498"/>
                    <a:pt x="232" y="332"/>
                  </a:cubicBezTo>
                  <a:cubicBezTo>
                    <a:pt x="261" y="332"/>
                    <a:pt x="742" y="332"/>
                    <a:pt x="742" y="332"/>
                  </a:cubicBezTo>
                  <a:lnTo>
                    <a:pt x="742" y="315"/>
                  </a:lnTo>
                  <a:close/>
                  <a:moveTo>
                    <a:pt x="386" y="83"/>
                  </a:moveTo>
                  <a:cubicBezTo>
                    <a:pt x="498" y="83"/>
                    <a:pt x="527" y="166"/>
                    <a:pt x="531" y="236"/>
                  </a:cubicBezTo>
                  <a:cubicBezTo>
                    <a:pt x="506" y="236"/>
                    <a:pt x="257" y="236"/>
                    <a:pt x="228" y="236"/>
                  </a:cubicBezTo>
                  <a:cubicBezTo>
                    <a:pt x="236" y="183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0" name="Freeform 18"/>
            <p:cNvSpPr>
              <a:spLocks noChangeArrowheads="1"/>
            </p:cNvSpPr>
            <p:nvPr/>
          </p:nvSpPr>
          <p:spPr bwMode="auto">
            <a:xfrm>
              <a:off x="4964113" y="4121150"/>
              <a:ext cx="212725" cy="366713"/>
            </a:xfrm>
            <a:custGeom>
              <a:avLst/>
              <a:gdLst>
                <a:gd name="T0" fmla="*/ 141 w 589"/>
                <a:gd name="T1" fmla="*/ 237 h 1017"/>
                <a:gd name="T2" fmla="*/ 0 w 589"/>
                <a:gd name="T3" fmla="*/ 237 h 1017"/>
                <a:gd name="T4" fmla="*/ 0 w 589"/>
                <a:gd name="T5" fmla="*/ 328 h 1017"/>
                <a:gd name="T6" fmla="*/ 141 w 589"/>
                <a:gd name="T7" fmla="*/ 328 h 1017"/>
                <a:gd name="T8" fmla="*/ 141 w 589"/>
                <a:gd name="T9" fmla="*/ 797 h 1017"/>
                <a:gd name="T10" fmla="*/ 427 w 589"/>
                <a:gd name="T11" fmla="*/ 1016 h 1017"/>
                <a:gd name="T12" fmla="*/ 551 w 589"/>
                <a:gd name="T13" fmla="*/ 1004 h 1017"/>
                <a:gd name="T14" fmla="*/ 564 w 589"/>
                <a:gd name="T15" fmla="*/ 1004 h 1017"/>
                <a:gd name="T16" fmla="*/ 564 w 589"/>
                <a:gd name="T17" fmla="*/ 909 h 1017"/>
                <a:gd name="T18" fmla="*/ 547 w 589"/>
                <a:gd name="T19" fmla="*/ 913 h 1017"/>
                <a:gd name="T20" fmla="*/ 485 w 589"/>
                <a:gd name="T21" fmla="*/ 917 h 1017"/>
                <a:gd name="T22" fmla="*/ 352 w 589"/>
                <a:gd name="T23" fmla="*/ 772 h 1017"/>
                <a:gd name="T24" fmla="*/ 352 w 589"/>
                <a:gd name="T25" fmla="*/ 328 h 1017"/>
                <a:gd name="T26" fmla="*/ 588 w 589"/>
                <a:gd name="T27" fmla="*/ 328 h 1017"/>
                <a:gd name="T28" fmla="*/ 588 w 589"/>
                <a:gd name="T29" fmla="*/ 237 h 1017"/>
                <a:gd name="T30" fmla="*/ 352 w 589"/>
                <a:gd name="T31" fmla="*/ 237 h 1017"/>
                <a:gd name="T32" fmla="*/ 352 w 589"/>
                <a:gd name="T33" fmla="*/ 0 h 1017"/>
                <a:gd name="T34" fmla="*/ 141 w 589"/>
                <a:gd name="T35" fmla="*/ 0 h 1017"/>
                <a:gd name="T36" fmla="*/ 141 w 589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9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70" y="1016"/>
                    <a:pt x="427" y="1016"/>
                  </a:cubicBezTo>
                  <a:cubicBezTo>
                    <a:pt x="464" y="1016"/>
                    <a:pt x="505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0" y="917"/>
                    <a:pt x="510" y="917"/>
                    <a:pt x="485" y="917"/>
                  </a:cubicBezTo>
                  <a:cubicBezTo>
                    <a:pt x="360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8" y="328"/>
                  </a:lnTo>
                  <a:lnTo>
                    <a:pt x="588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1" name="Freeform 19"/>
            <p:cNvSpPr>
              <a:spLocks noChangeArrowheads="1"/>
            </p:cNvSpPr>
            <p:nvPr/>
          </p:nvSpPr>
          <p:spPr bwMode="auto">
            <a:xfrm>
              <a:off x="6049963" y="4087813"/>
              <a:ext cx="450850" cy="395287"/>
            </a:xfrm>
            <a:custGeom>
              <a:avLst/>
              <a:gdLst>
                <a:gd name="T0" fmla="*/ 1245 w 1254"/>
                <a:gd name="T1" fmla="*/ 0 h 1096"/>
                <a:gd name="T2" fmla="*/ 1033 w 1254"/>
                <a:gd name="T3" fmla="*/ 0 h 1096"/>
                <a:gd name="T4" fmla="*/ 1033 w 1254"/>
                <a:gd name="T5" fmla="*/ 829 h 1096"/>
                <a:gd name="T6" fmla="*/ 485 w 1254"/>
                <a:gd name="T7" fmla="*/ 0 h 1096"/>
                <a:gd name="T8" fmla="*/ 0 w 1254"/>
                <a:gd name="T9" fmla="*/ 0 h 1096"/>
                <a:gd name="T10" fmla="*/ 0 w 1254"/>
                <a:gd name="T11" fmla="*/ 62 h 1096"/>
                <a:gd name="T12" fmla="*/ 42 w 1254"/>
                <a:gd name="T13" fmla="*/ 70 h 1096"/>
                <a:gd name="T14" fmla="*/ 178 w 1254"/>
                <a:gd name="T15" fmla="*/ 220 h 1096"/>
                <a:gd name="T16" fmla="*/ 178 w 1254"/>
                <a:gd name="T17" fmla="*/ 1095 h 1096"/>
                <a:gd name="T18" fmla="*/ 403 w 1254"/>
                <a:gd name="T19" fmla="*/ 1095 h 1096"/>
                <a:gd name="T20" fmla="*/ 403 w 1254"/>
                <a:gd name="T21" fmla="*/ 228 h 1096"/>
                <a:gd name="T22" fmla="*/ 975 w 1254"/>
                <a:gd name="T23" fmla="*/ 1095 h 1096"/>
                <a:gd name="T24" fmla="*/ 1253 w 1254"/>
                <a:gd name="T25" fmla="*/ 1095 h 1096"/>
                <a:gd name="T26" fmla="*/ 1253 w 1254"/>
                <a:gd name="T27" fmla="*/ 0 h 1096"/>
                <a:gd name="T28" fmla="*/ 1245 w 1254"/>
                <a:gd name="T2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4" h="1096">
                  <a:moveTo>
                    <a:pt x="1245" y="0"/>
                  </a:moveTo>
                  <a:lnTo>
                    <a:pt x="1033" y="0"/>
                  </a:lnTo>
                  <a:cubicBezTo>
                    <a:pt x="1033" y="0"/>
                    <a:pt x="1033" y="751"/>
                    <a:pt x="1033" y="829"/>
                  </a:cubicBezTo>
                  <a:cubicBezTo>
                    <a:pt x="992" y="763"/>
                    <a:pt x="485" y="0"/>
                    <a:pt x="485" y="0"/>
                  </a:cubicBezTo>
                  <a:lnTo>
                    <a:pt x="0" y="0"/>
                  </a:lnTo>
                  <a:lnTo>
                    <a:pt x="0" y="62"/>
                  </a:lnTo>
                  <a:lnTo>
                    <a:pt x="42" y="70"/>
                  </a:lnTo>
                  <a:cubicBezTo>
                    <a:pt x="170" y="91"/>
                    <a:pt x="178" y="95"/>
                    <a:pt x="178" y="220"/>
                  </a:cubicBezTo>
                  <a:lnTo>
                    <a:pt x="178" y="1095"/>
                  </a:lnTo>
                  <a:lnTo>
                    <a:pt x="403" y="1095"/>
                  </a:lnTo>
                  <a:cubicBezTo>
                    <a:pt x="403" y="1095"/>
                    <a:pt x="403" y="307"/>
                    <a:pt x="403" y="228"/>
                  </a:cubicBezTo>
                  <a:cubicBezTo>
                    <a:pt x="448" y="294"/>
                    <a:pt x="975" y="1095"/>
                    <a:pt x="975" y="1095"/>
                  </a:cubicBezTo>
                  <a:lnTo>
                    <a:pt x="1253" y="1095"/>
                  </a:lnTo>
                  <a:lnTo>
                    <a:pt x="1253" y="0"/>
                  </a:lnTo>
                  <a:lnTo>
                    <a:pt x="12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2" name="Freeform 20"/>
            <p:cNvSpPr>
              <a:spLocks noChangeArrowheads="1"/>
            </p:cNvSpPr>
            <p:nvPr/>
          </p:nvSpPr>
          <p:spPr bwMode="auto">
            <a:xfrm>
              <a:off x="6573838" y="4200525"/>
              <a:ext cx="266700" cy="287338"/>
            </a:xfrm>
            <a:custGeom>
              <a:avLst/>
              <a:gdLst>
                <a:gd name="T0" fmla="*/ 390 w 740"/>
                <a:gd name="T1" fmla="*/ 0 h 797"/>
                <a:gd name="T2" fmla="*/ 0 w 740"/>
                <a:gd name="T3" fmla="*/ 373 h 797"/>
                <a:gd name="T4" fmla="*/ 456 w 740"/>
                <a:gd name="T5" fmla="*/ 796 h 797"/>
                <a:gd name="T6" fmla="*/ 714 w 740"/>
                <a:gd name="T7" fmla="*/ 755 h 797"/>
                <a:gd name="T8" fmla="*/ 726 w 740"/>
                <a:gd name="T9" fmla="*/ 751 h 797"/>
                <a:gd name="T10" fmla="*/ 726 w 740"/>
                <a:gd name="T11" fmla="*/ 651 h 797"/>
                <a:gd name="T12" fmla="*/ 705 w 740"/>
                <a:gd name="T13" fmla="*/ 660 h 797"/>
                <a:gd name="T14" fmla="*/ 539 w 740"/>
                <a:gd name="T15" fmla="*/ 684 h 797"/>
                <a:gd name="T16" fmla="*/ 228 w 740"/>
                <a:gd name="T17" fmla="*/ 332 h 797"/>
                <a:gd name="T18" fmla="*/ 739 w 740"/>
                <a:gd name="T19" fmla="*/ 332 h 797"/>
                <a:gd name="T20" fmla="*/ 739 w 740"/>
                <a:gd name="T21" fmla="*/ 315 h 797"/>
                <a:gd name="T22" fmla="*/ 390 w 740"/>
                <a:gd name="T23" fmla="*/ 0 h 797"/>
                <a:gd name="T24" fmla="*/ 386 w 740"/>
                <a:gd name="T25" fmla="*/ 83 h 797"/>
                <a:gd name="T26" fmla="*/ 531 w 740"/>
                <a:gd name="T27" fmla="*/ 236 h 797"/>
                <a:gd name="T28" fmla="*/ 228 w 740"/>
                <a:gd name="T29" fmla="*/ 236 h 797"/>
                <a:gd name="T30" fmla="*/ 386 w 740"/>
                <a:gd name="T3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0" h="797">
                  <a:moveTo>
                    <a:pt x="390" y="0"/>
                  </a:moveTo>
                  <a:cubicBezTo>
                    <a:pt x="129" y="0"/>
                    <a:pt x="0" y="124"/>
                    <a:pt x="0" y="373"/>
                  </a:cubicBezTo>
                  <a:cubicBezTo>
                    <a:pt x="0" y="639"/>
                    <a:pt x="170" y="796"/>
                    <a:pt x="456" y="796"/>
                  </a:cubicBezTo>
                  <a:cubicBezTo>
                    <a:pt x="581" y="796"/>
                    <a:pt x="676" y="767"/>
                    <a:pt x="714" y="755"/>
                  </a:cubicBezTo>
                  <a:lnTo>
                    <a:pt x="726" y="751"/>
                  </a:lnTo>
                  <a:lnTo>
                    <a:pt x="726" y="651"/>
                  </a:lnTo>
                  <a:lnTo>
                    <a:pt x="705" y="660"/>
                  </a:lnTo>
                  <a:cubicBezTo>
                    <a:pt x="672" y="672"/>
                    <a:pt x="610" y="684"/>
                    <a:pt x="539" y="684"/>
                  </a:cubicBezTo>
                  <a:cubicBezTo>
                    <a:pt x="315" y="684"/>
                    <a:pt x="232" y="498"/>
                    <a:pt x="228" y="332"/>
                  </a:cubicBezTo>
                  <a:lnTo>
                    <a:pt x="739" y="332"/>
                  </a:lnTo>
                  <a:lnTo>
                    <a:pt x="739" y="315"/>
                  </a:lnTo>
                  <a:cubicBezTo>
                    <a:pt x="739" y="104"/>
                    <a:pt x="622" y="0"/>
                    <a:pt x="390" y="0"/>
                  </a:cubicBezTo>
                  <a:close/>
                  <a:moveTo>
                    <a:pt x="386" y="83"/>
                  </a:moveTo>
                  <a:cubicBezTo>
                    <a:pt x="498" y="83"/>
                    <a:pt x="527" y="162"/>
                    <a:pt x="531" y="236"/>
                  </a:cubicBezTo>
                  <a:lnTo>
                    <a:pt x="228" y="236"/>
                  </a:lnTo>
                  <a:cubicBezTo>
                    <a:pt x="232" y="187"/>
                    <a:pt x="270" y="83"/>
                    <a:pt x="386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3" name="Freeform 21"/>
            <p:cNvSpPr>
              <a:spLocks noChangeArrowheads="1"/>
            </p:cNvSpPr>
            <p:nvPr/>
          </p:nvSpPr>
          <p:spPr bwMode="auto">
            <a:xfrm>
              <a:off x="7204075" y="4121150"/>
              <a:ext cx="212725" cy="366713"/>
            </a:xfrm>
            <a:custGeom>
              <a:avLst/>
              <a:gdLst>
                <a:gd name="T0" fmla="*/ 141 w 590"/>
                <a:gd name="T1" fmla="*/ 237 h 1017"/>
                <a:gd name="T2" fmla="*/ 0 w 590"/>
                <a:gd name="T3" fmla="*/ 237 h 1017"/>
                <a:gd name="T4" fmla="*/ 0 w 590"/>
                <a:gd name="T5" fmla="*/ 328 h 1017"/>
                <a:gd name="T6" fmla="*/ 141 w 590"/>
                <a:gd name="T7" fmla="*/ 328 h 1017"/>
                <a:gd name="T8" fmla="*/ 141 w 590"/>
                <a:gd name="T9" fmla="*/ 797 h 1017"/>
                <a:gd name="T10" fmla="*/ 427 w 590"/>
                <a:gd name="T11" fmla="*/ 1016 h 1017"/>
                <a:gd name="T12" fmla="*/ 551 w 590"/>
                <a:gd name="T13" fmla="*/ 1004 h 1017"/>
                <a:gd name="T14" fmla="*/ 564 w 590"/>
                <a:gd name="T15" fmla="*/ 1004 h 1017"/>
                <a:gd name="T16" fmla="*/ 564 w 590"/>
                <a:gd name="T17" fmla="*/ 909 h 1017"/>
                <a:gd name="T18" fmla="*/ 547 w 590"/>
                <a:gd name="T19" fmla="*/ 913 h 1017"/>
                <a:gd name="T20" fmla="*/ 485 w 590"/>
                <a:gd name="T21" fmla="*/ 917 h 1017"/>
                <a:gd name="T22" fmla="*/ 352 w 590"/>
                <a:gd name="T23" fmla="*/ 772 h 1017"/>
                <a:gd name="T24" fmla="*/ 352 w 590"/>
                <a:gd name="T25" fmla="*/ 328 h 1017"/>
                <a:gd name="T26" fmla="*/ 589 w 590"/>
                <a:gd name="T27" fmla="*/ 328 h 1017"/>
                <a:gd name="T28" fmla="*/ 589 w 590"/>
                <a:gd name="T29" fmla="*/ 237 h 1017"/>
                <a:gd name="T30" fmla="*/ 352 w 590"/>
                <a:gd name="T31" fmla="*/ 237 h 1017"/>
                <a:gd name="T32" fmla="*/ 352 w 590"/>
                <a:gd name="T33" fmla="*/ 0 h 1017"/>
                <a:gd name="T34" fmla="*/ 141 w 590"/>
                <a:gd name="T35" fmla="*/ 0 h 1017"/>
                <a:gd name="T36" fmla="*/ 141 w 590"/>
                <a:gd name="T37" fmla="*/ 23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0" h="1017">
                  <a:moveTo>
                    <a:pt x="141" y="237"/>
                  </a:moveTo>
                  <a:lnTo>
                    <a:pt x="0" y="237"/>
                  </a:lnTo>
                  <a:lnTo>
                    <a:pt x="0" y="328"/>
                  </a:lnTo>
                  <a:lnTo>
                    <a:pt x="141" y="328"/>
                  </a:lnTo>
                  <a:lnTo>
                    <a:pt x="141" y="797"/>
                  </a:lnTo>
                  <a:cubicBezTo>
                    <a:pt x="141" y="1000"/>
                    <a:pt x="269" y="1016"/>
                    <a:pt x="427" y="1016"/>
                  </a:cubicBezTo>
                  <a:cubicBezTo>
                    <a:pt x="464" y="1016"/>
                    <a:pt x="506" y="1012"/>
                    <a:pt x="551" y="1004"/>
                  </a:cubicBezTo>
                  <a:lnTo>
                    <a:pt x="564" y="1004"/>
                  </a:lnTo>
                  <a:lnTo>
                    <a:pt x="564" y="909"/>
                  </a:lnTo>
                  <a:lnTo>
                    <a:pt x="547" y="913"/>
                  </a:lnTo>
                  <a:cubicBezTo>
                    <a:pt x="531" y="917"/>
                    <a:pt x="510" y="917"/>
                    <a:pt x="485" y="917"/>
                  </a:cubicBezTo>
                  <a:cubicBezTo>
                    <a:pt x="361" y="917"/>
                    <a:pt x="352" y="880"/>
                    <a:pt x="352" y="772"/>
                  </a:cubicBezTo>
                  <a:lnTo>
                    <a:pt x="352" y="328"/>
                  </a:lnTo>
                  <a:lnTo>
                    <a:pt x="589" y="328"/>
                  </a:lnTo>
                  <a:lnTo>
                    <a:pt x="589" y="237"/>
                  </a:lnTo>
                  <a:lnTo>
                    <a:pt x="352" y="237"/>
                  </a:lnTo>
                  <a:lnTo>
                    <a:pt x="352" y="0"/>
                  </a:lnTo>
                  <a:lnTo>
                    <a:pt x="141" y="0"/>
                  </a:lnTo>
                  <a:lnTo>
                    <a:pt x="141" y="2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4" name="Freeform 22"/>
            <p:cNvSpPr>
              <a:spLocks noChangeArrowheads="1"/>
            </p:cNvSpPr>
            <p:nvPr/>
          </p:nvSpPr>
          <p:spPr bwMode="auto">
            <a:xfrm>
              <a:off x="6850063" y="4206875"/>
              <a:ext cx="331787" cy="274638"/>
            </a:xfrm>
            <a:custGeom>
              <a:avLst/>
              <a:gdLst>
                <a:gd name="T0" fmla="*/ 705 w 921"/>
                <a:gd name="T1" fmla="*/ 248 h 764"/>
                <a:gd name="T2" fmla="*/ 920 w 921"/>
                <a:gd name="T3" fmla="*/ 0 h 764"/>
                <a:gd name="T4" fmla="*/ 701 w 921"/>
                <a:gd name="T5" fmla="*/ 0 h 764"/>
                <a:gd name="T6" fmla="*/ 497 w 921"/>
                <a:gd name="T7" fmla="*/ 236 h 764"/>
                <a:gd name="T8" fmla="*/ 319 w 921"/>
                <a:gd name="T9" fmla="*/ 0 h 764"/>
                <a:gd name="T10" fmla="*/ 0 w 921"/>
                <a:gd name="T11" fmla="*/ 0 h 764"/>
                <a:gd name="T12" fmla="*/ 0 w 921"/>
                <a:gd name="T13" fmla="*/ 62 h 764"/>
                <a:gd name="T14" fmla="*/ 12 w 921"/>
                <a:gd name="T15" fmla="*/ 62 h 764"/>
                <a:gd name="T16" fmla="*/ 211 w 921"/>
                <a:gd name="T17" fmla="*/ 178 h 764"/>
                <a:gd name="T18" fmla="*/ 344 w 921"/>
                <a:gd name="T19" fmla="*/ 352 h 764"/>
                <a:gd name="T20" fmla="*/ 128 w 921"/>
                <a:gd name="T21" fmla="*/ 601 h 764"/>
                <a:gd name="T22" fmla="*/ 348 w 921"/>
                <a:gd name="T23" fmla="*/ 601 h 764"/>
                <a:gd name="T24" fmla="*/ 443 w 921"/>
                <a:gd name="T25" fmla="*/ 489 h 764"/>
                <a:gd name="T26" fmla="*/ 651 w 921"/>
                <a:gd name="T27" fmla="*/ 763 h 764"/>
                <a:gd name="T28" fmla="*/ 900 w 921"/>
                <a:gd name="T29" fmla="*/ 763 h 764"/>
                <a:gd name="T30" fmla="*/ 506 w 921"/>
                <a:gd name="T31" fmla="*/ 248 h 764"/>
                <a:gd name="T32" fmla="*/ 705 w 921"/>
                <a:gd name="T33" fmla="*/ 248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1" h="764">
                  <a:moveTo>
                    <a:pt x="705" y="248"/>
                  </a:moveTo>
                  <a:lnTo>
                    <a:pt x="920" y="0"/>
                  </a:lnTo>
                  <a:lnTo>
                    <a:pt x="701" y="0"/>
                  </a:lnTo>
                  <a:lnTo>
                    <a:pt x="497" y="236"/>
                  </a:lnTo>
                  <a:lnTo>
                    <a:pt x="319" y="0"/>
                  </a:lnTo>
                  <a:lnTo>
                    <a:pt x="0" y="0"/>
                  </a:lnTo>
                  <a:lnTo>
                    <a:pt x="0" y="62"/>
                  </a:lnTo>
                  <a:lnTo>
                    <a:pt x="12" y="62"/>
                  </a:lnTo>
                  <a:cubicBezTo>
                    <a:pt x="120" y="70"/>
                    <a:pt x="145" y="87"/>
                    <a:pt x="211" y="178"/>
                  </a:cubicBezTo>
                  <a:lnTo>
                    <a:pt x="344" y="352"/>
                  </a:lnTo>
                  <a:lnTo>
                    <a:pt x="128" y="601"/>
                  </a:lnTo>
                  <a:lnTo>
                    <a:pt x="348" y="601"/>
                  </a:lnTo>
                  <a:lnTo>
                    <a:pt x="443" y="489"/>
                  </a:lnTo>
                  <a:lnTo>
                    <a:pt x="651" y="763"/>
                  </a:lnTo>
                  <a:lnTo>
                    <a:pt x="900" y="763"/>
                  </a:lnTo>
                  <a:lnTo>
                    <a:pt x="506" y="248"/>
                  </a:lnTo>
                  <a:lnTo>
                    <a:pt x="705" y="2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5" name="Freeform 23"/>
            <p:cNvSpPr>
              <a:spLocks noChangeArrowheads="1"/>
            </p:cNvSpPr>
            <p:nvPr/>
          </p:nvSpPr>
          <p:spPr bwMode="auto">
            <a:xfrm>
              <a:off x="7175500" y="4010025"/>
              <a:ext cx="176213" cy="111125"/>
            </a:xfrm>
            <a:custGeom>
              <a:avLst/>
              <a:gdLst>
                <a:gd name="T0" fmla="*/ 224 w 490"/>
                <a:gd name="T1" fmla="*/ 307 h 308"/>
                <a:gd name="T2" fmla="*/ 0 w 490"/>
                <a:gd name="T3" fmla="*/ 307 h 308"/>
                <a:gd name="T4" fmla="*/ 269 w 490"/>
                <a:gd name="T5" fmla="*/ 0 h 308"/>
                <a:gd name="T6" fmla="*/ 489 w 490"/>
                <a:gd name="T7" fmla="*/ 0 h 308"/>
                <a:gd name="T8" fmla="*/ 224 w 490"/>
                <a:gd name="T9" fmla="*/ 30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308">
                  <a:moveTo>
                    <a:pt x="224" y="307"/>
                  </a:moveTo>
                  <a:lnTo>
                    <a:pt x="0" y="307"/>
                  </a:lnTo>
                  <a:lnTo>
                    <a:pt x="269" y="0"/>
                  </a:lnTo>
                  <a:lnTo>
                    <a:pt x="489" y="0"/>
                  </a:lnTo>
                  <a:lnTo>
                    <a:pt x="224" y="30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8" name="TextBox 37"/>
          <p:cNvSpPr txBox="1"/>
          <p:nvPr userDrawn="1"/>
        </p:nvSpPr>
        <p:spPr>
          <a:xfrm>
            <a:off x="9474593" y="6548295"/>
            <a:ext cx="266451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67" kern="1200" dirty="0">
                <a:solidFill>
                  <a:schemeClr val="tx1">
                    <a:lumMod val="40000"/>
                    <a:lumOff val="60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© Hitachi, Ltd.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96348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726" r:id="rId14"/>
    <p:sldLayoutId id="2147483730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ct val="85000"/>
        </a:lnSpc>
        <a:spcBef>
          <a:spcPct val="0"/>
        </a:spcBef>
        <a:buNone/>
        <a:defRPr lang="en-US" sz="3200" b="1" kern="1200" cap="none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4641" indent="-374641" algn="l" defTabSz="1219170" rtl="0" eaLnBrk="1" latinLnBrk="0" hangingPunct="1">
        <a:lnSpc>
          <a:spcPct val="100000"/>
        </a:lnSpc>
        <a:spcBef>
          <a:spcPts val="1600"/>
        </a:spcBef>
        <a:spcAft>
          <a:spcPts val="800"/>
        </a:spcAft>
        <a:buClr>
          <a:schemeClr val="accent2"/>
        </a:buClr>
        <a:buFont typeface="Wingdings" charset="2"/>
        <a:buChar char="§"/>
        <a:defRPr lang="en-US" sz="2667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66214" indent="-391574" algn="l" defTabSz="1219170" rtl="0" eaLnBrk="1" latinLnBrk="0" hangingPunct="1">
        <a:lnSpc>
          <a:spcPct val="95000"/>
        </a:lnSpc>
        <a:spcBef>
          <a:spcPct val="20000"/>
        </a:spcBef>
        <a:spcAft>
          <a:spcPts val="1067"/>
        </a:spcAft>
        <a:buFontTx/>
        <a:buChar char="‒"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0855" indent="-374641" algn="l" defTabSz="1219170" rtl="0" eaLnBrk="1" latinLnBrk="0" hangingPunct="1">
        <a:lnSpc>
          <a:spcPct val="95000"/>
        </a:lnSpc>
        <a:spcBef>
          <a:spcPts val="0"/>
        </a:spcBef>
        <a:spcAft>
          <a:spcPts val="1067"/>
        </a:spcAft>
        <a:buFontTx/>
        <a:buChar char="‒"/>
        <a:defRPr lang="en-US" sz="2133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454114" indent="-313259" algn="l" defTabSz="1219170" rtl="0" eaLnBrk="1" latinLnBrk="0" hangingPunct="1">
        <a:lnSpc>
          <a:spcPct val="95000"/>
        </a:lnSpc>
        <a:spcBef>
          <a:spcPts val="0"/>
        </a:spcBef>
        <a:spcAft>
          <a:spcPts val="1067"/>
        </a:spcAft>
        <a:buFontTx/>
        <a:buChar char="‒"/>
        <a:defRPr lang="en-US" sz="1867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50440" indent="-296326" algn="l" defTabSz="1219170" rtl="0" eaLnBrk="1" latinLnBrk="0" hangingPunct="1">
        <a:lnSpc>
          <a:spcPct val="95000"/>
        </a:lnSpc>
        <a:spcBef>
          <a:spcPts val="0"/>
        </a:spcBef>
        <a:spcAft>
          <a:spcPts val="1067"/>
        </a:spcAft>
        <a:buFontTx/>
        <a:buChar char="‒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9314-BD17-4A71-AA0B-C18B98FE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34BA9-8E30-4314-9C78-AB01D54C0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0657E-26DC-46BA-AF7C-377846CB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7C0E7-97AA-47AA-B928-ED7B016CB148}" type="datetimeFigureOut">
              <a:rPr lang="en-US" smtClean="0"/>
              <a:t>12/28/2017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3946E-D286-43A3-BF9D-70694FD82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EC294-B5EB-4C4D-A672-1F83291A8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7A5D1-8D5E-451B-AA57-73B919C0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1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76979" y="4227305"/>
            <a:ext cx="8530008" cy="1200329"/>
          </a:xfrm>
        </p:spPr>
        <p:txBody>
          <a:bodyPr/>
          <a:lstStyle/>
          <a:p>
            <a:r>
              <a:rPr lang="en-US" dirty="0"/>
              <a:t>How to continuously monitor your power systems for ultimate reliability and efficiency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Converging Worlds of </a:t>
            </a:r>
            <a:br>
              <a:rPr lang="en-US" dirty="0"/>
            </a:br>
            <a:r>
              <a:rPr lang="en-US" dirty="0"/>
              <a:t>IoT and Systems Monitoring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076978" y="5425180"/>
            <a:ext cx="9097169" cy="666977"/>
          </a:xfrm>
        </p:spPr>
        <p:txBody>
          <a:bodyPr/>
          <a:lstStyle/>
          <a:p>
            <a:r>
              <a:rPr lang="en-US" dirty="0"/>
              <a:t>Jean-Francois </a:t>
            </a:r>
            <a:r>
              <a:rPr lang="en-US" dirty="0" err="1"/>
              <a:t>Rivard</a:t>
            </a:r>
            <a:r>
              <a:rPr lang="en-US" dirty="0"/>
              <a:t> Hitachi </a:t>
            </a:r>
            <a:r>
              <a:rPr lang="en-US" dirty="0" err="1"/>
              <a:t>Ventara</a:t>
            </a:r>
            <a:r>
              <a:rPr lang="en-US" dirty="0"/>
              <a:t> / Pentaho Sr Solutions Engineer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076978" y="5759322"/>
            <a:ext cx="6962421" cy="338554"/>
          </a:xfrm>
        </p:spPr>
        <p:txBody>
          <a:bodyPr/>
          <a:lstStyle/>
          <a:p>
            <a:r>
              <a:rPr lang="en-US" dirty="0"/>
              <a:t>December 28, 2017</a:t>
            </a:r>
          </a:p>
        </p:txBody>
      </p:sp>
    </p:spTree>
    <p:extLst>
      <p:ext uri="{BB962C8B-B14F-4D97-AF65-F5344CB8AC3E}">
        <p14:creationId xmlns:p14="http://schemas.microsoft.com/office/powerpoint/2010/main" val="42787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Simplify 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264" y="2197769"/>
            <a:ext cx="5241254" cy="3994688"/>
          </a:xfrm>
          <a:prstGeom prst="rect">
            <a:avLst/>
          </a:prstGeom>
          <a:gradFill>
            <a:gsLst>
              <a:gs pos="100000">
                <a:srgbClr val="00589A"/>
              </a:gs>
              <a:gs pos="0">
                <a:srgbClr val="000000"/>
              </a:gs>
            </a:gsLst>
            <a:lin ang="5400000" scaled="1"/>
          </a:gradFill>
          <a:ln w="3175" cap="flat">
            <a:solidFill>
              <a:schemeClr val="accent1"/>
            </a:solidFill>
            <a:miter lim="400000"/>
          </a:ln>
          <a:effectLst>
            <a:innerShdw blurRad="508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3840" tIns="243840" rIns="243840" bIns="243840" numCol="1" spcCol="14288" rtlCol="0" anchor="ctr">
            <a:noAutofit/>
          </a:bodyPr>
          <a:lstStyle>
            <a:defPPr>
              <a:defRPr lang="en-US"/>
            </a:defPPr>
            <a:lvl1pPr latinLnBrk="1" hangingPunct="0"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0" lvl="3" latinLnBrk="1" hangingPunct="0"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indent="21166" algn="ctr" defTabSz="1219170">
              <a:spcAft>
                <a:spcPts val="1200"/>
              </a:spcAft>
              <a:defRPr/>
            </a:pPr>
            <a:endParaRPr lang="en-US" sz="2133" b="0" kern="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446" y="2604182"/>
            <a:ext cx="4638359" cy="3285425"/>
          </a:xfrm>
          <a:prstGeom prst="rect">
            <a:avLst/>
          </a:prstGeom>
          <a:gradFill>
            <a:gsLst>
              <a:gs pos="100000">
                <a:srgbClr val="00589A"/>
              </a:gs>
              <a:gs pos="0">
                <a:srgbClr val="000000"/>
              </a:gs>
            </a:gsLst>
            <a:lin ang="5400000" scaled="1"/>
          </a:gradFill>
        </p:spPr>
        <p:txBody>
          <a:bodyPr wrap="square" lIns="0" tIns="0" rIns="0" bIns="0" rtlCol="0">
            <a:noAutofit/>
          </a:bodyPr>
          <a:lstStyle/>
          <a:p>
            <a:pPr marL="234945" indent="-234945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charset="0"/>
                <a:cs typeface="Calibri" charset="0"/>
              </a:rPr>
              <a:t>Drag-drop data preparation and feature engineering</a:t>
            </a:r>
          </a:p>
          <a:p>
            <a:pPr marL="234945" indent="-234945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234945" indent="-234945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charset="0"/>
                <a:cs typeface="Calibri" charset="0"/>
              </a:rPr>
              <a:t>Support WEKA, R, Python,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  <a:cs typeface="Calibri" charset="0"/>
              </a:rPr>
              <a:t>SparkML</a:t>
            </a:r>
            <a:endParaRPr lang="en-US" sz="2400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234945" indent="-234945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cs typeface="Calibri" charset="0"/>
            </a:endParaRPr>
          </a:p>
          <a:p>
            <a:pPr marL="234945" indent="-234945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charset="0"/>
                <a:cs typeface="Calibri" charset="0"/>
              </a:rPr>
              <a:t>Operationalize predictive model into existing data pipelines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7E391E9-5E2A-4CA6-B345-081738F1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14" y="1290100"/>
            <a:ext cx="11445341" cy="502766"/>
          </a:xfrm>
        </p:spPr>
        <p:txBody>
          <a:bodyPr/>
          <a:lstStyle/>
          <a:p>
            <a:pPr>
              <a:buClr>
                <a:srgbClr val="00589A"/>
              </a:buClr>
            </a:pPr>
            <a:r>
              <a:rPr lang="en-US" dirty="0"/>
              <a:t>Ease the integration of machine learning in your business processes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88786F-47F5-472B-B802-E40938F5C780}"/>
              </a:ext>
            </a:extLst>
          </p:cNvPr>
          <p:cNvGrpSpPr/>
          <p:nvPr/>
        </p:nvGrpSpPr>
        <p:grpSpPr>
          <a:xfrm>
            <a:off x="6699102" y="5550777"/>
            <a:ext cx="5090475" cy="885179"/>
            <a:chOff x="6707080" y="1173219"/>
            <a:chExt cx="5090476" cy="8851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795577-D92F-43E0-A0F5-7E5CA0D4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080" y="1322235"/>
              <a:ext cx="1345761" cy="698651"/>
            </a:xfrm>
            <a:prstGeom prst="rect">
              <a:avLst/>
            </a:prstGeom>
          </p:spPr>
        </p:pic>
        <p:pic>
          <p:nvPicPr>
            <p:cNvPr id="18" name="Picture 6" descr="/static/community_logos/python-logo.png">
              <a:extLst>
                <a:ext uri="{FF2B5EF4-FFF2-40B4-BE49-F238E27FC236}">
                  <a16:creationId xmlns:a16="http://schemas.microsoft.com/office/drawing/2014/main" id="{3BE3911F-4667-4182-A34F-B35F8B1DC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095" y="1367580"/>
              <a:ext cx="1863282" cy="62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 apache project logo">
              <a:extLst>
                <a:ext uri="{FF2B5EF4-FFF2-40B4-BE49-F238E27FC236}">
                  <a16:creationId xmlns:a16="http://schemas.microsoft.com/office/drawing/2014/main" id="{44B4B492-A0C5-44A2-AB94-9973AFFA7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2378" y="1335351"/>
              <a:ext cx="808051" cy="61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Spark ML logo">
              <a:extLst>
                <a:ext uri="{FF2B5EF4-FFF2-40B4-BE49-F238E27FC236}">
                  <a16:creationId xmlns:a16="http://schemas.microsoft.com/office/drawing/2014/main" id="{4EFBCB32-6CFE-424D-A787-C41489392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6683" y="1173219"/>
              <a:ext cx="980873" cy="88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E0212D0-37A0-40A1-8D8A-E92807D9F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7080" y="2197768"/>
            <a:ext cx="5074520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066">
            <a:extLst>
              <a:ext uri="{FF2B5EF4-FFF2-40B4-BE49-F238E27FC236}">
                <a16:creationId xmlns:a16="http://schemas.microsoft.com/office/drawing/2014/main" id="{B85EE0DB-1CB8-4393-910A-8ED6DD38AADF}"/>
              </a:ext>
            </a:extLst>
          </p:cNvPr>
          <p:cNvSpPr/>
          <p:nvPr/>
        </p:nvSpPr>
        <p:spPr>
          <a:xfrm>
            <a:off x="2357017" y="3413543"/>
            <a:ext cx="4091834" cy="1283366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20" name="Shape 1065">
            <a:extLst>
              <a:ext uri="{FF2B5EF4-FFF2-40B4-BE49-F238E27FC236}">
                <a16:creationId xmlns:a16="http://schemas.microsoft.com/office/drawing/2014/main" id="{31A1FF12-F9EA-4F65-832A-49CEE8C93DE6}"/>
              </a:ext>
            </a:extLst>
          </p:cNvPr>
          <p:cNvSpPr/>
          <p:nvPr/>
        </p:nvSpPr>
        <p:spPr>
          <a:xfrm>
            <a:off x="2357017" y="2128271"/>
            <a:ext cx="3874991" cy="737208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45C13-4DFC-4256-A178-6B6D1C687A9D}"/>
              </a:ext>
            </a:extLst>
          </p:cNvPr>
          <p:cNvSpPr txBox="1"/>
          <p:nvPr/>
        </p:nvSpPr>
        <p:spPr>
          <a:xfrm>
            <a:off x="1298117" y="4497938"/>
            <a:ext cx="103014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Monitor the entire system at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Dashboards and analytics allow overall as well as detailed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 advantage of predictive capabilities to optimize you predictive maintenance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9F5AD3-B284-42DE-BE11-BC580088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04" y="1287148"/>
            <a:ext cx="6203525" cy="3156661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FFD05E93-9141-47EA-97D4-D4604D608A7A}"/>
              </a:ext>
            </a:extLst>
          </p:cNvPr>
          <p:cNvSpPr txBox="1">
            <a:spLocks/>
          </p:cNvSpPr>
          <p:nvPr/>
        </p:nvSpPr>
        <p:spPr>
          <a:xfrm>
            <a:off x="352213" y="289366"/>
            <a:ext cx="9401387" cy="75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1" kern="1200" cap="none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94794"/>
                </a:solidFill>
              </a:rPr>
              <a:t>Integration For Holistic Monitoring Capabilities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3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58512" y="1919394"/>
            <a:ext cx="11445341" cy="3206006"/>
          </a:xfrm>
        </p:spPr>
        <p:txBody>
          <a:bodyPr/>
          <a:lstStyle/>
          <a:p>
            <a:pPr>
              <a:buClr>
                <a:srgbClr val="00589A"/>
              </a:buClr>
            </a:pPr>
            <a:r>
              <a:rPr lang="en-US" sz="2400" dirty="0"/>
              <a:t>IoT Growth</a:t>
            </a:r>
          </a:p>
          <a:p>
            <a:pPr>
              <a:buClr>
                <a:srgbClr val="00589A"/>
              </a:buClr>
            </a:pPr>
            <a:r>
              <a:rPr lang="en-US" sz="2400" dirty="0"/>
              <a:t>Industry Figures</a:t>
            </a:r>
          </a:p>
          <a:p>
            <a:pPr>
              <a:buClr>
                <a:srgbClr val="00589A"/>
              </a:buClr>
            </a:pPr>
            <a:r>
              <a:rPr lang="en-US" sz="2400" dirty="0"/>
              <a:t>Monitoring for efficiency</a:t>
            </a:r>
          </a:p>
          <a:p>
            <a:pPr>
              <a:buClr>
                <a:srgbClr val="00589A"/>
              </a:buClr>
            </a:pPr>
            <a:r>
              <a:rPr lang="en-US" sz="2400" dirty="0"/>
              <a:t>Demo Business Analytics</a:t>
            </a:r>
          </a:p>
          <a:p>
            <a:pPr>
              <a:buClr>
                <a:srgbClr val="00589A"/>
              </a:buClr>
            </a:pPr>
            <a:r>
              <a:rPr lang="en-US" sz="2400" dirty="0"/>
              <a:t>Pentaho Data Integration / Machine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Recap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75ECA-B795-4406-BB30-AD519352C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34472" r="6341" b="14580"/>
          <a:stretch/>
        </p:blipFill>
        <p:spPr>
          <a:xfrm>
            <a:off x="6643931" y="3021533"/>
            <a:ext cx="4248549" cy="1773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B8523-0553-4D61-A902-F52922185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64" y="1392361"/>
            <a:ext cx="1115105" cy="79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ard-drive-triad.png">
            <a:extLst>
              <a:ext uri="{FF2B5EF4-FFF2-40B4-BE49-F238E27FC236}">
                <a16:creationId xmlns:a16="http://schemas.microsoft.com/office/drawing/2014/main" id="{6A514A83-42FB-4B84-9E60-3C8E11F2CF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483" y="2199573"/>
            <a:ext cx="774269" cy="7114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676A2-948F-4938-916C-B2DC79ED7107}"/>
              </a:ext>
            </a:extLst>
          </p:cNvPr>
          <p:cNvGrpSpPr/>
          <p:nvPr/>
        </p:nvGrpSpPr>
        <p:grpSpPr>
          <a:xfrm>
            <a:off x="6613378" y="4923660"/>
            <a:ext cx="5090475" cy="885179"/>
            <a:chOff x="6707080" y="1173219"/>
            <a:chExt cx="5090476" cy="8851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41B09A-9D3F-4AA2-8846-62B915CE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7080" y="1322235"/>
              <a:ext cx="1345761" cy="698651"/>
            </a:xfrm>
            <a:prstGeom prst="rect">
              <a:avLst/>
            </a:prstGeom>
          </p:spPr>
        </p:pic>
        <p:pic>
          <p:nvPicPr>
            <p:cNvPr id="19" name="Picture 6" descr="/static/community_logos/python-logo.png">
              <a:extLst>
                <a:ext uri="{FF2B5EF4-FFF2-40B4-BE49-F238E27FC236}">
                  <a16:creationId xmlns:a16="http://schemas.microsoft.com/office/drawing/2014/main" id="{23CAA1AC-822E-4E70-BB9C-806F1126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095" y="1367580"/>
              <a:ext cx="1863282" cy="62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 apache project logo">
              <a:extLst>
                <a:ext uri="{FF2B5EF4-FFF2-40B4-BE49-F238E27FC236}">
                  <a16:creationId xmlns:a16="http://schemas.microsoft.com/office/drawing/2014/main" id="{8621B573-217F-4C52-853A-46E787002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2378" y="1335351"/>
              <a:ext cx="808051" cy="61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Image result for Spark ML logo">
              <a:extLst>
                <a:ext uri="{FF2B5EF4-FFF2-40B4-BE49-F238E27FC236}">
                  <a16:creationId xmlns:a16="http://schemas.microsoft.com/office/drawing/2014/main" id="{36B71B65-AC1C-4B8D-8B8C-91DAC79D1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6683" y="1173219"/>
              <a:ext cx="980873" cy="88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874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A1AE064-BEB8-453D-B509-D6EAEB124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79667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473864" y="1672769"/>
            <a:ext cx="11445341" cy="4714111"/>
          </a:xfrm>
        </p:spPr>
        <p:txBody>
          <a:bodyPr/>
          <a:lstStyle/>
          <a:p>
            <a:pPr>
              <a:buClr>
                <a:srgbClr val="00589A"/>
              </a:buClr>
            </a:pPr>
            <a:r>
              <a:rPr lang="en-US" sz="2000" dirty="0"/>
              <a:t>IoT Growth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Industry Figures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Monitoring for efficiency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Demo Business Analytics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Pentaho Data Integration / Machine Learning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Integration Demo</a:t>
            </a:r>
          </a:p>
          <a:p>
            <a:pPr>
              <a:buClr>
                <a:srgbClr val="00589A"/>
              </a:buClr>
            </a:pPr>
            <a:r>
              <a:rPr lang="en-US" sz="2000" dirty="0"/>
              <a:t>Conclusion</a:t>
            </a:r>
          </a:p>
          <a:p>
            <a:pPr>
              <a:buClr>
                <a:srgbClr val="00589A"/>
              </a:buClr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C75ECA-B795-4406-BB30-AD519352C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34472" r="6341" b="14580"/>
          <a:stretch/>
        </p:blipFill>
        <p:spPr>
          <a:xfrm>
            <a:off x="6643931" y="3021533"/>
            <a:ext cx="4248549" cy="1773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B8523-0553-4D61-A902-F529221856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64" y="1392361"/>
            <a:ext cx="1115105" cy="79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hard-drive-triad.png">
            <a:extLst>
              <a:ext uri="{FF2B5EF4-FFF2-40B4-BE49-F238E27FC236}">
                <a16:creationId xmlns:a16="http://schemas.microsoft.com/office/drawing/2014/main" id="{6A514A83-42FB-4B84-9E60-3C8E11F2CF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483" y="2199573"/>
            <a:ext cx="774269" cy="7114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676A2-948F-4938-916C-B2DC79ED7107}"/>
              </a:ext>
            </a:extLst>
          </p:cNvPr>
          <p:cNvGrpSpPr/>
          <p:nvPr/>
        </p:nvGrpSpPr>
        <p:grpSpPr>
          <a:xfrm>
            <a:off x="6613378" y="4923660"/>
            <a:ext cx="5090475" cy="885179"/>
            <a:chOff x="6707080" y="1173219"/>
            <a:chExt cx="5090476" cy="8851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41B09A-9D3F-4AA2-8846-62B915CE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07080" y="1322235"/>
              <a:ext cx="1345761" cy="698651"/>
            </a:xfrm>
            <a:prstGeom prst="rect">
              <a:avLst/>
            </a:prstGeom>
          </p:spPr>
        </p:pic>
        <p:pic>
          <p:nvPicPr>
            <p:cNvPr id="19" name="Picture 6" descr="/static/community_logos/python-logo.png">
              <a:extLst>
                <a:ext uri="{FF2B5EF4-FFF2-40B4-BE49-F238E27FC236}">
                  <a16:creationId xmlns:a16="http://schemas.microsoft.com/office/drawing/2014/main" id="{23CAA1AC-822E-4E70-BB9C-806F11263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095" y="1367580"/>
              <a:ext cx="1863282" cy="626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 apache project logo">
              <a:extLst>
                <a:ext uri="{FF2B5EF4-FFF2-40B4-BE49-F238E27FC236}">
                  <a16:creationId xmlns:a16="http://schemas.microsoft.com/office/drawing/2014/main" id="{8621B573-217F-4C52-853A-46E787002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2378" y="1335351"/>
              <a:ext cx="808051" cy="610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 descr="Image result for Spark ML logo">
              <a:extLst>
                <a:ext uri="{FF2B5EF4-FFF2-40B4-BE49-F238E27FC236}">
                  <a16:creationId xmlns:a16="http://schemas.microsoft.com/office/drawing/2014/main" id="{36B71B65-AC1C-4B8D-8B8C-91DAC79D1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6683" y="1173219"/>
              <a:ext cx="980873" cy="88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196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DCAE8F7-603C-4D78-82D4-6F800AD0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13" y="70818"/>
            <a:ext cx="9401387" cy="9765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94794"/>
                </a:solidFill>
              </a:rPr>
              <a:t>IoT Growth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6D3389F-D2F3-4D3D-A78B-8693830CA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25" y="1489784"/>
            <a:ext cx="5885276" cy="4284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732" dirty="0"/>
              <a:t>Gartner says…</a:t>
            </a:r>
          </a:p>
          <a:p>
            <a:r>
              <a:rPr lang="en-US" sz="2399" b="0" dirty="0"/>
              <a:t>The growth in IoT will far exceed that of other connected devices. By 2020 the number of devices, and PC’s will reach about 7.3 billion units. </a:t>
            </a:r>
          </a:p>
          <a:p>
            <a:r>
              <a:rPr lang="en-US" sz="2399" b="0" dirty="0"/>
              <a:t>IoT will have expanded at a much faster rate, resulting in a population of about 26 billion units.  </a:t>
            </a:r>
          </a:p>
          <a:p>
            <a:pPr marL="0" indent="0">
              <a:buNone/>
            </a:pPr>
            <a:r>
              <a:rPr lang="en-US" sz="2133" b="1" dirty="0"/>
              <a:t>Peter Middleton, Research Director, Gartner</a:t>
            </a:r>
          </a:p>
        </p:txBody>
      </p:sp>
      <p:pic>
        <p:nvPicPr>
          <p:cNvPr id="23" name="Picture 2" descr="Image result for Gartner IoT Graph">
            <a:extLst>
              <a:ext uri="{FF2B5EF4-FFF2-40B4-BE49-F238E27FC236}">
                <a16:creationId xmlns:a16="http://schemas.microsoft.com/office/drawing/2014/main" id="{9AAA1D28-A1F7-4AB2-AC7E-A7B42B0CC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13" y="1879406"/>
            <a:ext cx="5796046" cy="421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C5E16C4-AEA9-4E86-91A8-039E8985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13" y="70818"/>
            <a:ext cx="9401387" cy="9765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94794"/>
                </a:solidFill>
              </a:rPr>
              <a:t>Monitoring Systems for Reliability and Efficiency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D9BB62-A8A7-48DD-A5FA-CFFAB6CB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71" y="1312207"/>
            <a:ext cx="5956553" cy="3079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20E432-FBB5-4AF2-8F2F-E1AB83A1468E}"/>
              </a:ext>
            </a:extLst>
          </p:cNvPr>
          <p:cNvSpPr txBox="1"/>
          <p:nvPr/>
        </p:nvSpPr>
        <p:spPr>
          <a:xfrm>
            <a:off x="1193182" y="4268407"/>
            <a:ext cx="9679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more than 2.5 million conveyors operated annually worldwide, conveying consumes a lot of energy </a:t>
            </a:r>
            <a:r>
              <a:rPr lang="en-US" baseline="300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 driven systems, such as conveyor use 70% of the electrical load in an industrial facility 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Keeping the equipment in top shape means increased production capacity and energy savings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60897-5313-406F-9E24-0169A06C8F66}"/>
              </a:ext>
            </a:extLst>
          </p:cNvPr>
          <p:cNvSpPr txBox="1"/>
          <p:nvPr/>
        </p:nvSpPr>
        <p:spPr>
          <a:xfrm>
            <a:off x="1193182" y="6161329"/>
            <a:ext cx="8030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www.mhi.org “how to reduce energy costs on conveyor systems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Schneider Electric “Optimizing energy efficiency od conveyors”</a:t>
            </a:r>
          </a:p>
        </p:txBody>
      </p:sp>
    </p:spTree>
    <p:extLst>
      <p:ext uri="{BB962C8B-B14F-4D97-AF65-F5344CB8AC3E}">
        <p14:creationId xmlns:p14="http://schemas.microsoft.com/office/powerpoint/2010/main" val="1803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6471A64-3BAF-49C3-9542-A317E4E740F9}"/>
              </a:ext>
            </a:extLst>
          </p:cNvPr>
          <p:cNvSpPr txBox="1">
            <a:spLocks/>
          </p:cNvSpPr>
          <p:nvPr/>
        </p:nvSpPr>
        <p:spPr>
          <a:xfrm>
            <a:off x="352213" y="289366"/>
            <a:ext cx="9401387" cy="75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1" kern="1200" cap="none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94794"/>
                </a:solidFill>
              </a:rPr>
              <a:t>Industrial Equipment Monitoring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66">
            <a:extLst>
              <a:ext uri="{FF2B5EF4-FFF2-40B4-BE49-F238E27FC236}">
                <a16:creationId xmlns:a16="http://schemas.microsoft.com/office/drawing/2014/main" id="{A8A75399-FAA2-48B6-A7F2-2803DA3685C9}"/>
              </a:ext>
            </a:extLst>
          </p:cNvPr>
          <p:cNvSpPr/>
          <p:nvPr/>
        </p:nvSpPr>
        <p:spPr>
          <a:xfrm>
            <a:off x="2261482" y="3195178"/>
            <a:ext cx="4091834" cy="1283366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9" name="Shape 1065">
            <a:extLst>
              <a:ext uri="{FF2B5EF4-FFF2-40B4-BE49-F238E27FC236}">
                <a16:creationId xmlns:a16="http://schemas.microsoft.com/office/drawing/2014/main" id="{BD1B6A47-0099-44ED-BF2E-419D853CE447}"/>
              </a:ext>
            </a:extLst>
          </p:cNvPr>
          <p:cNvSpPr/>
          <p:nvPr/>
        </p:nvSpPr>
        <p:spPr>
          <a:xfrm>
            <a:off x="2261482" y="1909906"/>
            <a:ext cx="3874991" cy="737208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503D2-80EA-44EB-A452-981F2CD8AF23}"/>
              </a:ext>
            </a:extLst>
          </p:cNvPr>
          <p:cNvSpPr txBox="1"/>
          <p:nvPr/>
        </p:nvSpPr>
        <p:spPr>
          <a:xfrm>
            <a:off x="1175287" y="4015911"/>
            <a:ext cx="10301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Conveyor systems failure can cause minor production mishaps to serious catastrophes..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 monitoring can save millions in total ownership and operations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Equipment management solutions fully integrate your information from sensor to alerts, reports, dashboards, and predictive analytics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5E9B7-0742-4C5E-9919-46AC3A39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01" y="1469052"/>
            <a:ext cx="4223083" cy="2363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10A66-021F-49C8-BF25-B1E265B2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941" y="1469052"/>
            <a:ext cx="3857142" cy="2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F1C32B3-0DEC-40DA-8618-5346D6746282}"/>
              </a:ext>
            </a:extLst>
          </p:cNvPr>
          <p:cNvSpPr txBox="1">
            <a:spLocks/>
          </p:cNvSpPr>
          <p:nvPr/>
        </p:nvSpPr>
        <p:spPr>
          <a:xfrm>
            <a:off x="352213" y="289366"/>
            <a:ext cx="9401387" cy="75803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b="1" kern="1200" cap="none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94794"/>
                </a:solidFill>
              </a:rPr>
              <a:t>Streamlined Optimization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Shape 1066">
            <a:extLst>
              <a:ext uri="{FF2B5EF4-FFF2-40B4-BE49-F238E27FC236}">
                <a16:creationId xmlns:a16="http://schemas.microsoft.com/office/drawing/2014/main" id="{DCB31403-D883-40AC-AF1D-101530229B30}"/>
              </a:ext>
            </a:extLst>
          </p:cNvPr>
          <p:cNvSpPr/>
          <p:nvPr/>
        </p:nvSpPr>
        <p:spPr>
          <a:xfrm>
            <a:off x="2357017" y="3413543"/>
            <a:ext cx="4091834" cy="1283366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18" name="Shape 1065">
            <a:extLst>
              <a:ext uri="{FF2B5EF4-FFF2-40B4-BE49-F238E27FC236}">
                <a16:creationId xmlns:a16="http://schemas.microsoft.com/office/drawing/2014/main" id="{35EED810-1E75-4CEA-8D4D-6871F7B0F2F5}"/>
              </a:ext>
            </a:extLst>
          </p:cNvPr>
          <p:cNvSpPr/>
          <p:nvPr/>
        </p:nvSpPr>
        <p:spPr>
          <a:xfrm>
            <a:off x="2357017" y="2128271"/>
            <a:ext cx="3874991" cy="737208"/>
          </a:xfrm>
          <a:prstGeom prst="rect">
            <a:avLst/>
          </a:prstGeom>
          <a:noFill/>
          <a:ln>
            <a:noFill/>
          </a:ln>
        </p:spPr>
        <p:txBody>
          <a:bodyPr lIns="45688" tIns="45688" rIns="45688" bIns="45688" anchor="t" anchorCtr="0">
            <a:noAutofit/>
          </a:bodyPr>
          <a:lstStyle/>
          <a:p>
            <a:pPr marL="457086" indent="-342814">
              <a:buSzPct val="100000"/>
              <a:buFont typeface="Calibri"/>
              <a:buChar char="●"/>
            </a:pPr>
            <a:endParaRPr lang="en-US" dirty="0">
              <a:latin typeface="Arial" charset="0"/>
              <a:ea typeface="Arial" charset="0"/>
              <a:cs typeface="Arial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AC815F-8513-484B-8C70-AD1C3453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88" y="1602049"/>
            <a:ext cx="4613381" cy="44915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FF94E9-45FB-4A86-8EFA-BEFBB411DEF6}"/>
              </a:ext>
            </a:extLst>
          </p:cNvPr>
          <p:cNvSpPr/>
          <p:nvPr/>
        </p:nvSpPr>
        <p:spPr>
          <a:xfrm>
            <a:off x="234177" y="2238185"/>
            <a:ext cx="6673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Hitachi combines cutting-edge technology, mechanical engineering, and industry experience to deliver IoT-enabled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Streamline energy management and systems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 visibility into the health of your facilities including: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Energy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Predictive Maintenance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Troubleshooting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Safety, and more. </a:t>
            </a:r>
          </a:p>
        </p:txBody>
      </p:sp>
    </p:spTree>
    <p:extLst>
      <p:ext uri="{BB962C8B-B14F-4D97-AF65-F5344CB8AC3E}">
        <p14:creationId xmlns:p14="http://schemas.microsoft.com/office/powerpoint/2010/main" val="26700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5039" y="2042200"/>
            <a:ext cx="6084639" cy="310854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Easy to use, Web-based thin client for business users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Drag-and-drop for multi-dimensional “slice and dice” data analytics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Save, share, schedule, export, link to, embed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Interactive Analysis and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21" y="1290099"/>
            <a:ext cx="5752547" cy="3085052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03" y="3363999"/>
            <a:ext cx="4749435" cy="125184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136" y="4141768"/>
            <a:ext cx="3238709" cy="186129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618" y="4666104"/>
            <a:ext cx="2313717" cy="1585235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Down Arrow 10"/>
          <p:cNvSpPr/>
          <p:nvPr/>
        </p:nvSpPr>
        <p:spPr>
          <a:xfrm>
            <a:off x="9158618" y="3051176"/>
            <a:ext cx="152401" cy="1090593"/>
          </a:xfrm>
          <a:prstGeom prst="downArrow">
            <a:avLst/>
          </a:prstGeom>
          <a:solidFill>
            <a:srgbClr val="00487E"/>
          </a:solidFill>
          <a:ln>
            <a:solidFill>
              <a:srgbClr val="0058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9800854" y="3051174"/>
            <a:ext cx="152401" cy="1613436"/>
          </a:xfrm>
          <a:prstGeom prst="downArrow">
            <a:avLst/>
          </a:prstGeom>
          <a:solidFill>
            <a:srgbClr val="00589A"/>
          </a:solidFill>
          <a:ln>
            <a:solidFill>
              <a:srgbClr val="00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8516382" y="3051176"/>
            <a:ext cx="152401" cy="331409"/>
          </a:xfrm>
          <a:prstGeom prst="downArrow">
            <a:avLst/>
          </a:prstGeom>
          <a:solidFill>
            <a:srgbClr val="00487E"/>
          </a:solidFill>
          <a:ln>
            <a:solidFill>
              <a:srgbClr val="0058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40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Self-Service Dashboards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257412" y="2109534"/>
            <a:ext cx="6084639" cy="3554819"/>
          </a:xfrm>
          <a:prstGeom prst="rect">
            <a:avLst/>
          </a:prstGeom>
        </p:spPr>
        <p:txBody>
          <a:bodyPr vert="horz" wrap="square" lIns="121920" tIns="60960" rIns="121920" bIns="60960" rtlCol="0">
            <a:spAutoFit/>
          </a:bodyPr>
          <a:lstStyle>
            <a:lvl1pPr marL="280988" indent="-2809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5"/>
              </a:buClr>
              <a:buFont typeface="Wingdings" charset="2"/>
              <a:buChar char="§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293688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FontTx/>
              <a:buChar char="‒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2809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Char char="‒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613" indent="-2349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Char char="‒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22225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FontTx/>
              <a:buChar char="‒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r>
              <a:rPr lang="en-US" dirty="0"/>
              <a:t>Easy to use, Web-based thin client for business users</a:t>
            </a:r>
          </a:p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endParaRPr lang="en-US" dirty="0"/>
          </a:p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r>
              <a:rPr lang="en-US" dirty="0"/>
              <a:t>Template and theme-based for self-service dashboard assembly with no technical skills</a:t>
            </a:r>
          </a:p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endParaRPr lang="en-US" dirty="0"/>
          </a:p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r>
              <a:rPr lang="en-US" dirty="0"/>
              <a:t>Drag-and-drop saved content to include in dashboard</a:t>
            </a:r>
          </a:p>
          <a:p>
            <a:pPr marL="374641" indent="-374641" defTabSz="1219170">
              <a:spcBef>
                <a:spcPts val="0"/>
              </a:spcBef>
              <a:buClr>
                <a:srgbClr val="00589A"/>
              </a:buClr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69" y="3886944"/>
            <a:ext cx="4744308" cy="2498601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53" y="1290100"/>
            <a:ext cx="4311561" cy="2419048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Bent Arrow 7"/>
          <p:cNvSpPr/>
          <p:nvPr/>
        </p:nvSpPr>
        <p:spPr>
          <a:xfrm rot="5400000">
            <a:off x="10712820" y="3250121"/>
            <a:ext cx="773123" cy="322729"/>
          </a:xfrm>
          <a:prstGeom prst="bentArrow">
            <a:avLst/>
          </a:prstGeom>
          <a:solidFill>
            <a:srgbClr val="00487E"/>
          </a:solidFill>
          <a:ln>
            <a:solidFill>
              <a:srgbClr val="0058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846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94794"/>
                </a:solidFill>
                <a:latin typeface="Arial" pitchFamily="34" charset="0"/>
                <a:cs typeface="Arial" pitchFamily="34" charset="0"/>
              </a:rPr>
              <a:t>Pentaho Data Integration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92973" y="2164951"/>
            <a:ext cx="8299027" cy="38113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What is PDI?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Graphical library of code-free data integration steps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Data agnostic – structured or unstructured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Scale-out architecture to meet demanding processing needs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r>
              <a:rPr lang="en-US" sz="2200" dirty="0"/>
              <a:t>Workflow orchestration, alerts, scheduling / event-driven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589A"/>
              </a:buClr>
            </a:pPr>
            <a:endParaRPr lang="en-US" sz="2200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>
          <a:xfrm>
            <a:off x="351367" y="587287"/>
            <a:ext cx="8695267" cy="1056571"/>
          </a:xfrm>
        </p:spPr>
        <p:txBody>
          <a:bodyPr/>
          <a:lstStyle/>
          <a:p>
            <a:r>
              <a:rPr lang="en-US" dirty="0"/>
              <a:t>Data-agnostic solution for ETL, orchestration, blending, and more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23" b="9644"/>
          <a:stretch/>
        </p:blipFill>
        <p:spPr>
          <a:xfrm>
            <a:off x="2" y="1778000"/>
            <a:ext cx="3740189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lide Master">
  <a:themeElements>
    <a:clrScheme name="Custom 35">
      <a:dk1>
        <a:srgbClr val="000000"/>
      </a:dk1>
      <a:lt1>
        <a:srgbClr val="FFFFFF"/>
      </a:lt1>
      <a:dk2>
        <a:srgbClr val="0F2B5B"/>
      </a:dk2>
      <a:lt2>
        <a:srgbClr val="FFFFFF"/>
      </a:lt2>
      <a:accent1>
        <a:srgbClr val="0F2B5B"/>
      </a:accent1>
      <a:accent2>
        <a:srgbClr val="005DA6"/>
      </a:accent2>
      <a:accent3>
        <a:srgbClr val="079AB5"/>
      </a:accent3>
      <a:accent4>
        <a:srgbClr val="007DD6"/>
      </a:accent4>
      <a:accent5>
        <a:srgbClr val="36A6F0"/>
      </a:accent5>
      <a:accent6>
        <a:srgbClr val="3F6586"/>
      </a:accent6>
      <a:hlink>
        <a:srgbClr val="005DA6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1" id="{5877D5E9-D84C-994D-BAEA-28DE35BC824C}" vid="{AA871223-CC5B-B649-AF0E-6B0401ADC914}"/>
    </a:ext>
  </a:extLst>
</a:theme>
</file>

<file path=ppt/theme/theme3.xml><?xml version="1.0" encoding="utf-8"?>
<a:theme xmlns:a="http://schemas.openxmlformats.org/drawingml/2006/main" name="2017-hitachi-corporate-powerpoint-template">
  <a:themeElements>
    <a:clrScheme name="Hitachi 2">
      <a:dk1>
        <a:srgbClr val="414141"/>
      </a:dk1>
      <a:lt1>
        <a:srgbClr val="FFFFFF"/>
      </a:lt1>
      <a:dk2>
        <a:srgbClr val="000000"/>
      </a:dk2>
      <a:lt2>
        <a:srgbClr val="CEC9BF"/>
      </a:lt2>
      <a:accent1>
        <a:srgbClr val="7C0B2B"/>
      </a:accent1>
      <a:accent2>
        <a:srgbClr val="CC0000"/>
      </a:accent2>
      <a:accent3>
        <a:srgbClr val="C3ECEC"/>
      </a:accent3>
      <a:accent4>
        <a:srgbClr val="009B9E"/>
      </a:accent4>
      <a:accent5>
        <a:srgbClr val="F9DC33"/>
      </a:accent5>
      <a:accent6>
        <a:srgbClr val="FF5838"/>
      </a:accent6>
      <a:hlink>
        <a:srgbClr val="CC0000"/>
      </a:hlink>
      <a:folHlink>
        <a:srgbClr val="525252"/>
      </a:folHlink>
    </a:clrScheme>
    <a:fontScheme name="HDS 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itachi_PPT-Template_FINAL (5)" id="{24EBB547-C06E-C549-A34E-E3AE548D1741}" vid="{716B3307-E20B-E849-955C-561F7085E8C7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1179</Words>
  <Application>Microsoft Office PowerPoint</Application>
  <PresentationFormat>Widescreen</PresentationFormat>
  <Paragraphs>210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Calibri Regular</vt:lpstr>
      <vt:lpstr>Wingdings</vt:lpstr>
      <vt:lpstr>1_Custom Design</vt:lpstr>
      <vt:lpstr>Blue Slide Master</vt:lpstr>
      <vt:lpstr>2017-hitachi-corporate-powerpoint-template</vt:lpstr>
      <vt:lpstr>Custom Design</vt:lpstr>
      <vt:lpstr>The Converging Worlds of  IoT and Systems Monitoring</vt:lpstr>
      <vt:lpstr>Agenda</vt:lpstr>
      <vt:lpstr>IoT Growth</vt:lpstr>
      <vt:lpstr>Monitoring Systems for Reliability and Efficiency</vt:lpstr>
      <vt:lpstr>PowerPoint Presentation</vt:lpstr>
      <vt:lpstr>PowerPoint Presentation</vt:lpstr>
      <vt:lpstr>Interactive Analysis and Data Visualization</vt:lpstr>
      <vt:lpstr>Self-Service Dashboards</vt:lpstr>
      <vt:lpstr>Pentaho Data Integration</vt:lpstr>
      <vt:lpstr>Simplify Machine Learning</vt:lpstr>
      <vt:lpstr>PowerPoint Presentation</vt:lpstr>
      <vt:lpstr>Recap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 McNeely</dc:creator>
  <cp:lastModifiedBy>Jean-Francois Rivard</cp:lastModifiedBy>
  <cp:revision>144</cp:revision>
  <dcterms:created xsi:type="dcterms:W3CDTF">2017-08-29T14:31:41Z</dcterms:created>
  <dcterms:modified xsi:type="dcterms:W3CDTF">2017-12-28T20:20:04Z</dcterms:modified>
</cp:coreProperties>
</file>